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uce 1" charset="1" panose="00000500000000000000"/>
      <p:regular r:id="rId10"/>
    </p:embeddedFont>
    <p:embeddedFont>
      <p:font typeface="Open Sauce 1 Bold" charset="1" panose="00000800000000000000"/>
      <p:regular r:id="rId11"/>
    </p:embeddedFont>
    <p:embeddedFont>
      <p:font typeface="Open Sauce 1 Italics" charset="1" panose="00000500000000000000"/>
      <p:regular r:id="rId12"/>
    </p:embeddedFont>
    <p:embeddedFont>
      <p:font typeface="Open Sauce 1 Bold Italics" charset="1" panose="00000800000000000000"/>
      <p:regular r:id="rId13"/>
    </p:embeddedFont>
    <p:embeddedFont>
      <p:font typeface="Open Sauce SemiBold" charset="1" panose="00000700000000000000"/>
      <p:regular r:id="rId14"/>
    </p:embeddedFont>
    <p:embeddedFont>
      <p:font typeface="Open Sauce SemiBold Bold" charset="1" panose="00000A00000000000000"/>
      <p:regular r:id="rId15"/>
    </p:embeddedFont>
    <p:embeddedFont>
      <p:font typeface="Open Sauce SemiBold Italics" charset="1" panose="00000700000000000000"/>
      <p:regular r:id="rId16"/>
    </p:embeddedFont>
    <p:embeddedFont>
      <p:font typeface="Open Sauce SemiBold Bold Italics" charset="1" panose="00000A00000000000000"/>
      <p:regular r:id="rId17"/>
    </p:embeddedFont>
    <p:embeddedFont>
      <p:font typeface="Brixton" charset="1" panose="00000000000000000000"/>
      <p:regular r:id="rId18"/>
    </p:embeddedFont>
    <p:embeddedFont>
      <p:font typeface="Brixton Bold" charset="1" panose="00000000000000000000"/>
      <p:regular r:id="rId19"/>
    </p:embeddedFont>
    <p:embeddedFont>
      <p:font typeface="Brixton Sans Outline" charset="1" panose="00000000000000000000"/>
      <p:regular r:id="rId20"/>
    </p:embeddedFont>
    <p:embeddedFont>
      <p:font typeface="Open Sauce 2" charset="1" panose="00000500000000000000"/>
      <p:regular r:id="rId21"/>
    </p:embeddedFont>
    <p:embeddedFont>
      <p:font typeface="Open Sauce 2 Bold" charset="1" panose="00000800000000000000"/>
      <p:regular r:id="rId22"/>
    </p:embeddedFont>
    <p:embeddedFont>
      <p:font typeface="Open Sauce 2 Italics" charset="1" panose="00000500000000000000"/>
      <p:regular r:id="rId23"/>
    </p:embeddedFont>
    <p:embeddedFont>
      <p:font typeface="Open Sauce 2 Bold Italics" charset="1" panose="00000800000000000000"/>
      <p:regular r:id="rId24"/>
    </p:embeddedFont>
    <p:embeddedFont>
      <p:font typeface="Open Sauce 2 Light" charset="1" panose="00000400000000000000"/>
      <p:regular r:id="rId25"/>
    </p:embeddedFont>
    <p:embeddedFont>
      <p:font typeface="Open Sauce 2 Light Italics" charset="1" panose="00000400000000000000"/>
      <p:regular r:id="rId26"/>
    </p:embeddedFont>
    <p:embeddedFont>
      <p:font typeface="Open Sauce 2 Medium" charset="1" panose="00000600000000000000"/>
      <p:regular r:id="rId27"/>
    </p:embeddedFont>
    <p:embeddedFont>
      <p:font typeface="Open Sauce 2 Medium Italics" charset="1" panose="00000600000000000000"/>
      <p:regular r:id="rId28"/>
    </p:embeddedFont>
    <p:embeddedFont>
      <p:font typeface="Open Sauce 2 Semi-Bold" charset="1" panose="00000700000000000000"/>
      <p:regular r:id="rId29"/>
    </p:embeddedFont>
    <p:embeddedFont>
      <p:font typeface="Open Sauce 2 Semi-Bold Italics" charset="1" panose="00000700000000000000"/>
      <p:regular r:id="rId30"/>
    </p:embeddedFont>
    <p:embeddedFont>
      <p:font typeface="Open Sauce 2 Heavy" charset="1" panose="00000A00000000000000"/>
      <p:regular r:id="rId31"/>
    </p:embeddedFont>
    <p:embeddedFont>
      <p:font typeface="Open Sauce 2 Heavy Italics" charset="1" panose="00000A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50" Target="slides/slide18.xml" Type="http://schemas.openxmlformats.org/officeDocument/2006/relationships/slide"/><Relationship Id="rId51" Target="slides/slide19.xml" Type="http://schemas.openxmlformats.org/officeDocument/2006/relationships/slide"/><Relationship Id="rId52" Target="slides/slide2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2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2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2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2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2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2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png" Type="http://schemas.openxmlformats.org/officeDocument/2006/relationships/image"/><Relationship Id="rId8"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1.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DEBD3"/>
        </a:solidFill>
      </p:bgPr>
    </p:bg>
    <p:spTree>
      <p:nvGrpSpPr>
        <p:cNvPr id="1" name=""/>
        <p:cNvGrpSpPr/>
        <p:nvPr/>
      </p:nvGrpSpPr>
      <p:grpSpPr>
        <a:xfrm>
          <a:off x="0" y="0"/>
          <a:ext cx="0" cy="0"/>
          <a:chOff x="0" y="0"/>
          <a:chExt cx="0" cy="0"/>
        </a:xfrm>
      </p:grpSpPr>
      <p:sp>
        <p:nvSpPr>
          <p:cNvPr name="TextBox 2" id="2"/>
          <p:cNvSpPr txBox="true"/>
          <p:nvPr/>
        </p:nvSpPr>
        <p:spPr>
          <a:xfrm rot="0">
            <a:off x="1681234" y="1281663"/>
            <a:ext cx="14925533" cy="4060705"/>
          </a:xfrm>
          <a:prstGeom prst="rect">
            <a:avLst/>
          </a:prstGeom>
        </p:spPr>
        <p:txBody>
          <a:bodyPr anchor="t" rtlCol="false" tIns="0" lIns="0" bIns="0" rIns="0">
            <a:spAutoFit/>
          </a:bodyPr>
          <a:lstStyle/>
          <a:p>
            <a:pPr algn="ctr">
              <a:lnSpc>
                <a:spcPts val="15481"/>
              </a:lnSpc>
            </a:pPr>
            <a:r>
              <a:rPr lang="en-US" sz="16296" spc="488">
                <a:solidFill>
                  <a:srgbClr val="3A3A66"/>
                </a:solidFill>
                <a:latin typeface="Open Sauce SemiBold Bold"/>
              </a:rPr>
              <a:t>PENYEWAAN KAMERA</a:t>
            </a:r>
          </a:p>
        </p:txBody>
      </p:sp>
      <p:grpSp>
        <p:nvGrpSpPr>
          <p:cNvPr name="Group 3" id="3"/>
          <p:cNvGrpSpPr/>
          <p:nvPr/>
        </p:nvGrpSpPr>
        <p:grpSpPr>
          <a:xfrm rot="0">
            <a:off x="-274717" y="5819531"/>
            <a:ext cx="18829198" cy="4682925"/>
            <a:chOff x="0" y="0"/>
            <a:chExt cx="6256259" cy="1555966"/>
          </a:xfrm>
        </p:grpSpPr>
        <p:sp>
          <p:nvSpPr>
            <p:cNvPr name="Freeform 4" id="4"/>
            <p:cNvSpPr/>
            <p:nvPr/>
          </p:nvSpPr>
          <p:spPr>
            <a:xfrm flipH="false" flipV="false" rot="0">
              <a:off x="0" y="0"/>
              <a:ext cx="6256259" cy="1555966"/>
            </a:xfrm>
            <a:custGeom>
              <a:avLst/>
              <a:gdLst/>
              <a:ahLst/>
              <a:cxnLst/>
              <a:rect r="r" b="b" t="t" l="l"/>
              <a:pathLst>
                <a:path h="1555966" w="6256259">
                  <a:moveTo>
                    <a:pt x="0" y="0"/>
                  </a:moveTo>
                  <a:lnTo>
                    <a:pt x="6256259" y="0"/>
                  </a:lnTo>
                  <a:lnTo>
                    <a:pt x="6256259" y="1555966"/>
                  </a:lnTo>
                  <a:lnTo>
                    <a:pt x="0" y="1555966"/>
                  </a:lnTo>
                  <a:close/>
                </a:path>
              </a:pathLst>
            </a:custGeom>
            <a:solidFill>
              <a:srgbClr val="3A3A66"/>
            </a:solidFill>
            <a:ln cap="sq">
              <a:noFill/>
              <a:prstDash val="solid"/>
              <a:miter/>
            </a:ln>
          </p:spPr>
        </p:sp>
        <p:sp>
          <p:nvSpPr>
            <p:cNvPr name="TextBox 5" id="5"/>
            <p:cNvSpPr txBox="true"/>
            <p:nvPr/>
          </p:nvSpPr>
          <p:spPr>
            <a:xfrm>
              <a:off x="0" y="-19050"/>
              <a:ext cx="6256259" cy="1575016"/>
            </a:xfrm>
            <a:prstGeom prst="rect">
              <a:avLst/>
            </a:prstGeom>
          </p:spPr>
          <p:txBody>
            <a:bodyPr anchor="ctr" rtlCol="false" tIns="50800" lIns="50800" bIns="50800" rIns="50800"/>
            <a:lstStyle/>
            <a:p>
              <a:pPr algn="ctr" marL="0" indent="0" lvl="0">
                <a:lnSpc>
                  <a:spcPts val="1679"/>
                </a:lnSpc>
                <a:spcBef>
                  <a:spcPct val="0"/>
                </a:spcBef>
              </a:pPr>
            </a:p>
          </p:txBody>
        </p:sp>
      </p:grpSp>
      <p:grpSp>
        <p:nvGrpSpPr>
          <p:cNvPr name="Group 6" id="6"/>
          <p:cNvGrpSpPr/>
          <p:nvPr/>
        </p:nvGrpSpPr>
        <p:grpSpPr>
          <a:xfrm rot="0">
            <a:off x="3423833" y="7036929"/>
            <a:ext cx="11440334" cy="1714087"/>
            <a:chOff x="0" y="0"/>
            <a:chExt cx="3801208" cy="569529"/>
          </a:xfrm>
        </p:grpSpPr>
        <p:sp>
          <p:nvSpPr>
            <p:cNvPr name="Freeform 7" id="7"/>
            <p:cNvSpPr/>
            <p:nvPr/>
          </p:nvSpPr>
          <p:spPr>
            <a:xfrm flipH="false" flipV="false" rot="0">
              <a:off x="0" y="0"/>
              <a:ext cx="3801208" cy="569529"/>
            </a:xfrm>
            <a:custGeom>
              <a:avLst/>
              <a:gdLst/>
              <a:ahLst/>
              <a:cxnLst/>
              <a:rect r="r" b="b" t="t" l="l"/>
              <a:pathLst>
                <a:path h="569529" w="3801208">
                  <a:moveTo>
                    <a:pt x="58875" y="0"/>
                  </a:moveTo>
                  <a:lnTo>
                    <a:pt x="3742333" y="0"/>
                  </a:lnTo>
                  <a:cubicBezTo>
                    <a:pt x="3774848" y="0"/>
                    <a:pt x="3801208" y="26359"/>
                    <a:pt x="3801208" y="58875"/>
                  </a:cubicBezTo>
                  <a:lnTo>
                    <a:pt x="3801208" y="510654"/>
                  </a:lnTo>
                  <a:cubicBezTo>
                    <a:pt x="3801208" y="526269"/>
                    <a:pt x="3795005" y="541244"/>
                    <a:pt x="3783964" y="552285"/>
                  </a:cubicBezTo>
                  <a:cubicBezTo>
                    <a:pt x="3772922" y="563326"/>
                    <a:pt x="3757947" y="569529"/>
                    <a:pt x="3742333" y="569529"/>
                  </a:cubicBezTo>
                  <a:lnTo>
                    <a:pt x="58875" y="569529"/>
                  </a:lnTo>
                  <a:cubicBezTo>
                    <a:pt x="43260" y="569529"/>
                    <a:pt x="28285" y="563326"/>
                    <a:pt x="17244" y="552285"/>
                  </a:cubicBezTo>
                  <a:cubicBezTo>
                    <a:pt x="6203" y="541244"/>
                    <a:pt x="0" y="526269"/>
                    <a:pt x="0" y="510654"/>
                  </a:cubicBezTo>
                  <a:lnTo>
                    <a:pt x="0" y="58875"/>
                  </a:lnTo>
                  <a:cubicBezTo>
                    <a:pt x="0" y="43260"/>
                    <a:pt x="6203" y="28285"/>
                    <a:pt x="17244" y="17244"/>
                  </a:cubicBezTo>
                  <a:cubicBezTo>
                    <a:pt x="28285" y="6203"/>
                    <a:pt x="43260" y="0"/>
                    <a:pt x="58875" y="0"/>
                  </a:cubicBezTo>
                  <a:close/>
                </a:path>
              </a:pathLst>
            </a:custGeom>
            <a:solidFill>
              <a:srgbClr val="000000">
                <a:alpha val="0"/>
              </a:srgbClr>
            </a:solidFill>
            <a:ln w="142875" cap="rnd">
              <a:solidFill>
                <a:srgbClr val="DDEBD3"/>
              </a:solidFill>
              <a:prstDash val="solid"/>
              <a:round/>
            </a:ln>
          </p:spPr>
        </p:sp>
        <p:sp>
          <p:nvSpPr>
            <p:cNvPr name="TextBox 8" id="8"/>
            <p:cNvSpPr txBox="true"/>
            <p:nvPr/>
          </p:nvSpPr>
          <p:spPr>
            <a:xfrm>
              <a:off x="0" y="-19050"/>
              <a:ext cx="3801208" cy="588579"/>
            </a:xfrm>
            <a:prstGeom prst="rect">
              <a:avLst/>
            </a:prstGeom>
          </p:spPr>
          <p:txBody>
            <a:bodyPr anchor="ctr" rtlCol="false" tIns="50800" lIns="50800" bIns="50800" rIns="50800"/>
            <a:lstStyle/>
            <a:p>
              <a:pPr algn="ctr" marL="0" indent="0" lvl="0">
                <a:lnSpc>
                  <a:spcPts val="1679"/>
                </a:lnSpc>
                <a:spcBef>
                  <a:spcPct val="0"/>
                </a:spcBef>
              </a:pPr>
            </a:p>
          </p:txBody>
        </p:sp>
      </p:grpSp>
      <p:sp>
        <p:nvSpPr>
          <p:cNvPr name="Freeform 9" id="9"/>
          <p:cNvSpPr/>
          <p:nvPr/>
        </p:nvSpPr>
        <p:spPr>
          <a:xfrm flipH="false" flipV="false" rot="171621">
            <a:off x="7607160" y="8135508"/>
            <a:ext cx="2223292" cy="1231016"/>
          </a:xfrm>
          <a:custGeom>
            <a:avLst/>
            <a:gdLst/>
            <a:ahLst/>
            <a:cxnLst/>
            <a:rect r="r" b="b" t="t" l="l"/>
            <a:pathLst>
              <a:path h="1231016" w="2223292">
                <a:moveTo>
                  <a:pt x="0" y="0"/>
                </a:moveTo>
                <a:lnTo>
                  <a:pt x="2223292" y="0"/>
                </a:lnTo>
                <a:lnTo>
                  <a:pt x="2223292" y="1231016"/>
                </a:lnTo>
                <a:lnTo>
                  <a:pt x="0" y="1231016"/>
                </a:lnTo>
                <a:lnTo>
                  <a:pt x="0" y="0"/>
                </a:lnTo>
                <a:close/>
              </a:path>
            </a:pathLst>
          </a:custGeom>
          <a:blipFill>
            <a:blip r:embed="rId2"/>
            <a:stretch>
              <a:fillRect l="-175356" t="-354636" r="-37669" b="-1172"/>
            </a:stretch>
          </a:blipFill>
        </p:spPr>
      </p:sp>
      <p:sp>
        <p:nvSpPr>
          <p:cNvPr name="Freeform 10" id="10"/>
          <p:cNvSpPr/>
          <p:nvPr/>
        </p:nvSpPr>
        <p:spPr>
          <a:xfrm flipH="false" flipV="false" rot="0">
            <a:off x="11902473" y="6094049"/>
            <a:ext cx="1550799" cy="3139303"/>
          </a:xfrm>
          <a:custGeom>
            <a:avLst/>
            <a:gdLst/>
            <a:ahLst/>
            <a:cxnLst/>
            <a:rect r="r" b="b" t="t" l="l"/>
            <a:pathLst>
              <a:path h="3139303" w="1550799">
                <a:moveTo>
                  <a:pt x="0" y="0"/>
                </a:moveTo>
                <a:lnTo>
                  <a:pt x="1550799" y="0"/>
                </a:lnTo>
                <a:lnTo>
                  <a:pt x="1550799" y="3139303"/>
                </a:lnTo>
                <a:lnTo>
                  <a:pt x="0" y="3139303"/>
                </a:lnTo>
                <a:lnTo>
                  <a:pt x="0" y="0"/>
                </a:lnTo>
                <a:close/>
              </a:path>
            </a:pathLst>
          </a:custGeom>
          <a:blipFill>
            <a:blip r:embed="rId2"/>
            <a:stretch>
              <a:fillRect l="-206376" t="0" r="-201112" b="-102124"/>
            </a:stretch>
          </a:blipFill>
        </p:spPr>
      </p:sp>
      <p:sp>
        <p:nvSpPr>
          <p:cNvPr name="Freeform 11" id="11"/>
          <p:cNvSpPr/>
          <p:nvPr/>
        </p:nvSpPr>
        <p:spPr>
          <a:xfrm flipH="true" flipV="true" rot="-8585228">
            <a:off x="1557922" y="6411103"/>
            <a:ext cx="1731028" cy="2903747"/>
          </a:xfrm>
          <a:custGeom>
            <a:avLst/>
            <a:gdLst/>
            <a:ahLst/>
            <a:cxnLst/>
            <a:rect r="r" b="b" t="t" l="l"/>
            <a:pathLst>
              <a:path h="2903747" w="1731028">
                <a:moveTo>
                  <a:pt x="1731028" y="2903747"/>
                </a:moveTo>
                <a:lnTo>
                  <a:pt x="0" y="2903747"/>
                </a:lnTo>
                <a:lnTo>
                  <a:pt x="0" y="0"/>
                </a:lnTo>
                <a:lnTo>
                  <a:pt x="1731028" y="0"/>
                </a:lnTo>
                <a:lnTo>
                  <a:pt x="1731028" y="2903747"/>
                </a:lnTo>
                <a:close/>
              </a:path>
            </a:pathLst>
          </a:custGeom>
          <a:blipFill>
            <a:blip r:embed="rId3"/>
            <a:stretch>
              <a:fillRect l="-33638" t="0" r="0" b="0"/>
            </a:stretch>
          </a:blipFill>
        </p:spPr>
      </p:sp>
      <p:sp>
        <p:nvSpPr>
          <p:cNvPr name="Freeform 12" id="12"/>
          <p:cNvSpPr/>
          <p:nvPr/>
        </p:nvSpPr>
        <p:spPr>
          <a:xfrm flipH="false" flipV="false" rot="1029465">
            <a:off x="15047386" y="7074051"/>
            <a:ext cx="2619190" cy="2013503"/>
          </a:xfrm>
          <a:custGeom>
            <a:avLst/>
            <a:gdLst/>
            <a:ahLst/>
            <a:cxnLst/>
            <a:rect r="r" b="b" t="t" l="l"/>
            <a:pathLst>
              <a:path h="2013503" w="2619190">
                <a:moveTo>
                  <a:pt x="0" y="0"/>
                </a:moveTo>
                <a:lnTo>
                  <a:pt x="2619191" y="0"/>
                </a:lnTo>
                <a:lnTo>
                  <a:pt x="2619191" y="2013502"/>
                </a:lnTo>
                <a:lnTo>
                  <a:pt x="0" y="2013502"/>
                </a:lnTo>
                <a:lnTo>
                  <a:pt x="0" y="0"/>
                </a:lnTo>
                <a:close/>
              </a:path>
            </a:pathLst>
          </a:custGeom>
          <a:blipFill>
            <a:blip r:embed="rId4"/>
            <a:stretch>
              <a:fillRect l="0" t="0" r="0" b="0"/>
            </a:stretch>
          </a:blipFill>
        </p:spPr>
      </p:sp>
      <p:sp>
        <p:nvSpPr>
          <p:cNvPr name="Freeform 13" id="13"/>
          <p:cNvSpPr/>
          <p:nvPr/>
        </p:nvSpPr>
        <p:spPr>
          <a:xfrm flipH="true" flipV="false" rot="5400000">
            <a:off x="5724100" y="5821509"/>
            <a:ext cx="891063" cy="2430839"/>
          </a:xfrm>
          <a:custGeom>
            <a:avLst/>
            <a:gdLst/>
            <a:ahLst/>
            <a:cxnLst/>
            <a:rect r="r" b="b" t="t" l="l"/>
            <a:pathLst>
              <a:path h="2430839" w="891063">
                <a:moveTo>
                  <a:pt x="891063" y="0"/>
                </a:moveTo>
                <a:lnTo>
                  <a:pt x="0" y="0"/>
                </a:lnTo>
                <a:lnTo>
                  <a:pt x="0" y="2430840"/>
                </a:lnTo>
                <a:lnTo>
                  <a:pt x="891063" y="2430840"/>
                </a:lnTo>
                <a:lnTo>
                  <a:pt x="891063" y="0"/>
                </a:lnTo>
                <a:close/>
              </a:path>
            </a:pathLst>
          </a:custGeom>
          <a:blipFill>
            <a:blip r:embed="rId2"/>
            <a:stretch>
              <a:fillRect l="0" t="-62401" r="-590899" b="-4179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A3A6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2841664" y="467851"/>
            <a:ext cx="1606907" cy="889730"/>
          </a:xfrm>
          <a:custGeom>
            <a:avLst/>
            <a:gdLst/>
            <a:ahLst/>
            <a:cxnLst/>
            <a:rect r="r" b="b" t="t" l="l"/>
            <a:pathLst>
              <a:path h="889730" w="1606907">
                <a:moveTo>
                  <a:pt x="0" y="0"/>
                </a:moveTo>
                <a:lnTo>
                  <a:pt x="1606907" y="0"/>
                </a:lnTo>
                <a:lnTo>
                  <a:pt x="1606907" y="889730"/>
                </a:lnTo>
                <a:lnTo>
                  <a:pt x="0" y="889730"/>
                </a:lnTo>
                <a:lnTo>
                  <a:pt x="0" y="0"/>
                </a:lnTo>
                <a:close/>
              </a:path>
            </a:pathLst>
          </a:custGeom>
          <a:blipFill>
            <a:blip r:embed="rId2"/>
            <a:stretch>
              <a:fillRect l="-175356" t="-354636" r="-37669" b="-1172"/>
            </a:stretch>
          </a:blipFill>
        </p:spPr>
      </p:sp>
      <p:sp>
        <p:nvSpPr>
          <p:cNvPr name="Freeform 3" id="3"/>
          <p:cNvSpPr/>
          <p:nvPr/>
        </p:nvSpPr>
        <p:spPr>
          <a:xfrm flipH="false" flipV="false" rot="0">
            <a:off x="15277166" y="109263"/>
            <a:ext cx="793232" cy="1605749"/>
          </a:xfrm>
          <a:custGeom>
            <a:avLst/>
            <a:gdLst/>
            <a:ahLst/>
            <a:cxnLst/>
            <a:rect r="r" b="b" t="t" l="l"/>
            <a:pathLst>
              <a:path h="1605749" w="793232">
                <a:moveTo>
                  <a:pt x="0" y="0"/>
                </a:moveTo>
                <a:lnTo>
                  <a:pt x="793232" y="0"/>
                </a:lnTo>
                <a:lnTo>
                  <a:pt x="793232" y="1605749"/>
                </a:lnTo>
                <a:lnTo>
                  <a:pt x="0" y="1605749"/>
                </a:lnTo>
                <a:lnTo>
                  <a:pt x="0" y="0"/>
                </a:lnTo>
                <a:close/>
              </a:path>
            </a:pathLst>
          </a:custGeom>
          <a:blipFill>
            <a:blip r:embed="rId2"/>
            <a:stretch>
              <a:fillRect l="-206376" t="0" r="-201112" b="-102124"/>
            </a:stretch>
          </a:blipFill>
        </p:spPr>
      </p:sp>
      <p:sp>
        <p:nvSpPr>
          <p:cNvPr name="Freeform 4" id="4"/>
          <p:cNvSpPr/>
          <p:nvPr/>
        </p:nvSpPr>
        <p:spPr>
          <a:xfrm flipH="false" flipV="false" rot="0">
            <a:off x="8341636" y="8897625"/>
            <a:ext cx="802364" cy="1389375"/>
          </a:xfrm>
          <a:custGeom>
            <a:avLst/>
            <a:gdLst/>
            <a:ahLst/>
            <a:cxnLst/>
            <a:rect r="r" b="b" t="t" l="l"/>
            <a:pathLst>
              <a:path h="1389375" w="802364">
                <a:moveTo>
                  <a:pt x="0" y="0"/>
                </a:moveTo>
                <a:lnTo>
                  <a:pt x="802364" y="0"/>
                </a:lnTo>
                <a:lnTo>
                  <a:pt x="802364" y="1389375"/>
                </a:lnTo>
                <a:lnTo>
                  <a:pt x="0" y="1389375"/>
                </a:lnTo>
                <a:lnTo>
                  <a:pt x="0" y="0"/>
                </a:lnTo>
                <a:close/>
              </a:path>
            </a:pathLst>
          </a:custGeom>
          <a:blipFill>
            <a:blip r:embed="rId3"/>
            <a:stretch>
              <a:fillRect l="0" t="0" r="0" b="0"/>
            </a:stretch>
          </a:blipFill>
        </p:spPr>
      </p:sp>
      <p:sp>
        <p:nvSpPr>
          <p:cNvPr name="Freeform 5" id="5"/>
          <p:cNvSpPr/>
          <p:nvPr/>
        </p:nvSpPr>
        <p:spPr>
          <a:xfrm flipH="false" flipV="false" rot="0">
            <a:off x="6501744" y="7642226"/>
            <a:ext cx="1321640" cy="1873560"/>
          </a:xfrm>
          <a:custGeom>
            <a:avLst/>
            <a:gdLst/>
            <a:ahLst/>
            <a:cxnLst/>
            <a:rect r="r" b="b" t="t" l="l"/>
            <a:pathLst>
              <a:path h="1873560" w="1321640">
                <a:moveTo>
                  <a:pt x="0" y="0"/>
                </a:moveTo>
                <a:lnTo>
                  <a:pt x="1321640" y="0"/>
                </a:lnTo>
                <a:lnTo>
                  <a:pt x="1321640" y="1873560"/>
                </a:lnTo>
                <a:lnTo>
                  <a:pt x="0" y="1873560"/>
                </a:lnTo>
                <a:lnTo>
                  <a:pt x="0" y="0"/>
                </a:lnTo>
                <a:close/>
              </a:path>
            </a:pathLst>
          </a:custGeom>
          <a:blipFill>
            <a:blip r:embed="rId4"/>
            <a:stretch>
              <a:fillRect l="0" t="0" r="0" b="0"/>
            </a:stretch>
          </a:blipFill>
        </p:spPr>
      </p:sp>
      <p:sp>
        <p:nvSpPr>
          <p:cNvPr name="Freeform 6" id="6"/>
          <p:cNvSpPr/>
          <p:nvPr/>
        </p:nvSpPr>
        <p:spPr>
          <a:xfrm flipH="false" flipV="false" rot="0">
            <a:off x="4888469" y="8712911"/>
            <a:ext cx="1613275" cy="1369267"/>
          </a:xfrm>
          <a:custGeom>
            <a:avLst/>
            <a:gdLst/>
            <a:ahLst/>
            <a:cxnLst/>
            <a:rect r="r" b="b" t="t" l="l"/>
            <a:pathLst>
              <a:path h="1369267" w="1613275">
                <a:moveTo>
                  <a:pt x="0" y="0"/>
                </a:moveTo>
                <a:lnTo>
                  <a:pt x="1613275" y="0"/>
                </a:lnTo>
                <a:lnTo>
                  <a:pt x="1613275" y="1369267"/>
                </a:lnTo>
                <a:lnTo>
                  <a:pt x="0" y="1369267"/>
                </a:lnTo>
                <a:lnTo>
                  <a:pt x="0" y="0"/>
                </a:lnTo>
                <a:close/>
              </a:path>
            </a:pathLst>
          </a:custGeom>
          <a:blipFill>
            <a:blip r:embed="rId5"/>
            <a:stretch>
              <a:fillRect l="0" t="0" r="0" b="0"/>
            </a:stretch>
          </a:blipFill>
        </p:spPr>
      </p:sp>
      <p:sp>
        <p:nvSpPr>
          <p:cNvPr name="Freeform 7" id="7"/>
          <p:cNvSpPr/>
          <p:nvPr/>
        </p:nvSpPr>
        <p:spPr>
          <a:xfrm flipH="false" flipV="false" rot="0">
            <a:off x="723253" y="109263"/>
            <a:ext cx="610893" cy="1634497"/>
          </a:xfrm>
          <a:custGeom>
            <a:avLst/>
            <a:gdLst/>
            <a:ahLst/>
            <a:cxnLst/>
            <a:rect r="r" b="b" t="t" l="l"/>
            <a:pathLst>
              <a:path h="1634497" w="610893">
                <a:moveTo>
                  <a:pt x="0" y="0"/>
                </a:moveTo>
                <a:lnTo>
                  <a:pt x="610894" y="0"/>
                </a:lnTo>
                <a:lnTo>
                  <a:pt x="610894" y="1634496"/>
                </a:lnTo>
                <a:lnTo>
                  <a:pt x="0" y="1634496"/>
                </a:lnTo>
                <a:lnTo>
                  <a:pt x="0" y="0"/>
                </a:lnTo>
                <a:close/>
              </a:path>
            </a:pathLst>
          </a:custGeom>
          <a:blipFill>
            <a:blip r:embed="rId6"/>
            <a:stretch>
              <a:fillRect l="0" t="0" r="0" b="0"/>
            </a:stretch>
          </a:blipFill>
        </p:spPr>
      </p:sp>
      <p:sp>
        <p:nvSpPr>
          <p:cNvPr name="Freeform 8" id="8"/>
          <p:cNvSpPr/>
          <p:nvPr/>
        </p:nvSpPr>
        <p:spPr>
          <a:xfrm flipH="false" flipV="false" rot="0">
            <a:off x="1779113" y="109263"/>
            <a:ext cx="641424" cy="1606907"/>
          </a:xfrm>
          <a:custGeom>
            <a:avLst/>
            <a:gdLst/>
            <a:ahLst/>
            <a:cxnLst/>
            <a:rect r="r" b="b" t="t" l="l"/>
            <a:pathLst>
              <a:path h="1606907" w="641424">
                <a:moveTo>
                  <a:pt x="0" y="0"/>
                </a:moveTo>
                <a:lnTo>
                  <a:pt x="641424" y="0"/>
                </a:lnTo>
                <a:lnTo>
                  <a:pt x="641424" y="1606907"/>
                </a:lnTo>
                <a:lnTo>
                  <a:pt x="0" y="1606907"/>
                </a:lnTo>
                <a:lnTo>
                  <a:pt x="0" y="0"/>
                </a:lnTo>
                <a:close/>
              </a:path>
            </a:pathLst>
          </a:custGeom>
          <a:blipFill>
            <a:blip r:embed="rId7"/>
            <a:stretch>
              <a:fillRect l="0" t="0" r="0" b="0"/>
            </a:stretch>
          </a:blipFill>
        </p:spPr>
      </p:sp>
      <p:grpSp>
        <p:nvGrpSpPr>
          <p:cNvPr name="Group 9" id="9"/>
          <p:cNvGrpSpPr/>
          <p:nvPr/>
        </p:nvGrpSpPr>
        <p:grpSpPr>
          <a:xfrm rot="0">
            <a:off x="28105" y="8043817"/>
            <a:ext cx="3502016" cy="2377363"/>
            <a:chOff x="0" y="0"/>
            <a:chExt cx="4669355" cy="3169817"/>
          </a:xfrm>
        </p:grpSpPr>
        <p:grpSp>
          <p:nvGrpSpPr>
            <p:cNvPr name="Group 10" id="10"/>
            <p:cNvGrpSpPr/>
            <p:nvPr/>
          </p:nvGrpSpPr>
          <p:grpSpPr>
            <a:xfrm rot="0">
              <a:off x="0" y="0"/>
              <a:ext cx="4669355" cy="3169817"/>
              <a:chOff x="0" y="0"/>
              <a:chExt cx="1240464" cy="842096"/>
            </a:xfrm>
          </p:grpSpPr>
          <p:sp>
            <p:nvSpPr>
              <p:cNvPr name="Freeform 11" id="11"/>
              <p:cNvSpPr/>
              <p:nvPr/>
            </p:nvSpPr>
            <p:spPr>
              <a:xfrm flipH="false" flipV="false" rot="0">
                <a:off x="0" y="0"/>
                <a:ext cx="1240464" cy="842096"/>
              </a:xfrm>
              <a:custGeom>
                <a:avLst/>
                <a:gdLst/>
                <a:ahLst/>
                <a:cxnLst/>
                <a:rect r="r" b="b" t="t" l="l"/>
                <a:pathLst>
                  <a:path h="842096" w="1240464">
                    <a:moveTo>
                      <a:pt x="62211" y="0"/>
                    </a:moveTo>
                    <a:lnTo>
                      <a:pt x="1178253" y="0"/>
                    </a:lnTo>
                    <a:cubicBezTo>
                      <a:pt x="1194752" y="0"/>
                      <a:pt x="1210576" y="6554"/>
                      <a:pt x="1222243" y="18221"/>
                    </a:cubicBezTo>
                    <a:cubicBezTo>
                      <a:pt x="1233910" y="29888"/>
                      <a:pt x="1240464" y="45712"/>
                      <a:pt x="1240464" y="62211"/>
                    </a:cubicBezTo>
                    <a:lnTo>
                      <a:pt x="1240464" y="779885"/>
                    </a:lnTo>
                    <a:cubicBezTo>
                      <a:pt x="1240464" y="796384"/>
                      <a:pt x="1233910" y="812208"/>
                      <a:pt x="1222243" y="823875"/>
                    </a:cubicBezTo>
                    <a:cubicBezTo>
                      <a:pt x="1210576" y="835542"/>
                      <a:pt x="1194752" y="842096"/>
                      <a:pt x="1178253" y="842096"/>
                    </a:cubicBezTo>
                    <a:lnTo>
                      <a:pt x="62211" y="842096"/>
                    </a:lnTo>
                    <a:cubicBezTo>
                      <a:pt x="45712" y="842096"/>
                      <a:pt x="29888" y="835542"/>
                      <a:pt x="18221" y="823875"/>
                    </a:cubicBezTo>
                    <a:cubicBezTo>
                      <a:pt x="6554" y="812208"/>
                      <a:pt x="0" y="796384"/>
                      <a:pt x="0" y="779885"/>
                    </a:cubicBezTo>
                    <a:lnTo>
                      <a:pt x="0" y="62211"/>
                    </a:lnTo>
                    <a:cubicBezTo>
                      <a:pt x="0" y="45712"/>
                      <a:pt x="6554" y="29888"/>
                      <a:pt x="18221" y="18221"/>
                    </a:cubicBezTo>
                    <a:cubicBezTo>
                      <a:pt x="29888" y="6554"/>
                      <a:pt x="45712" y="0"/>
                      <a:pt x="62211" y="0"/>
                    </a:cubicBezTo>
                    <a:close/>
                  </a:path>
                </a:pathLst>
              </a:custGeom>
              <a:solidFill>
                <a:srgbClr val="FFFFFF"/>
              </a:solidFill>
              <a:ln cap="rnd">
                <a:noFill/>
                <a:prstDash val="solid"/>
                <a:round/>
              </a:ln>
            </p:spPr>
          </p:sp>
          <p:sp>
            <p:nvSpPr>
              <p:cNvPr name="TextBox 12" id="12"/>
              <p:cNvSpPr txBox="true"/>
              <p:nvPr/>
            </p:nvSpPr>
            <p:spPr>
              <a:xfrm>
                <a:off x="0" y="-9525"/>
                <a:ext cx="1240464" cy="851621"/>
              </a:xfrm>
              <a:prstGeom prst="rect">
                <a:avLst/>
              </a:prstGeom>
            </p:spPr>
            <p:txBody>
              <a:bodyPr anchor="ctr" rtlCol="false" tIns="254000" lIns="254000" bIns="254000" rIns="254000"/>
              <a:lstStyle/>
              <a:p>
                <a:pPr algn="l" marL="0" indent="0" lvl="0">
                  <a:lnSpc>
                    <a:spcPts val="2520"/>
                  </a:lnSpc>
                  <a:spcBef>
                    <a:spcPct val="0"/>
                  </a:spcBef>
                </a:pPr>
              </a:p>
            </p:txBody>
          </p:sp>
        </p:grpSp>
        <p:sp>
          <p:nvSpPr>
            <p:cNvPr name="TextBox 13" id="13"/>
            <p:cNvSpPr txBox="true"/>
            <p:nvPr/>
          </p:nvSpPr>
          <p:spPr>
            <a:xfrm rot="0">
              <a:off x="512142" y="447970"/>
              <a:ext cx="3645070" cy="2264352"/>
            </a:xfrm>
            <a:prstGeom prst="rect">
              <a:avLst/>
            </a:prstGeom>
          </p:spPr>
          <p:txBody>
            <a:bodyPr anchor="t" rtlCol="false" tIns="0" lIns="0" bIns="0" rIns="0">
              <a:spAutoFit/>
            </a:bodyPr>
            <a:lstStyle/>
            <a:p>
              <a:pPr algn="ctr" marL="0" indent="0" lvl="0">
                <a:lnSpc>
                  <a:spcPts val="1920"/>
                </a:lnSpc>
                <a:spcBef>
                  <a:spcPct val="0"/>
                </a:spcBef>
              </a:pPr>
              <a:r>
                <a:rPr lang="en-US" sz="1600">
                  <a:solidFill>
                    <a:srgbClr val="3A3A66"/>
                  </a:solidFill>
                  <a:latin typeface="Brixton Bold"/>
                </a:rPr>
                <a:t>Fungsi tampilkan() ini bertanggung jawab untuk membuat tampilan hasil pencarian data pada antarmuka pengguna berdasarkan data yang diterima.</a:t>
              </a:r>
            </a:p>
          </p:txBody>
        </p:sp>
      </p:grpSp>
      <p:sp>
        <p:nvSpPr>
          <p:cNvPr name="Freeform 14" id="14"/>
          <p:cNvSpPr/>
          <p:nvPr/>
        </p:nvSpPr>
        <p:spPr>
          <a:xfrm flipH="false" flipV="false" rot="0">
            <a:off x="100096" y="1858091"/>
            <a:ext cx="8431698" cy="5641733"/>
          </a:xfrm>
          <a:custGeom>
            <a:avLst/>
            <a:gdLst/>
            <a:ahLst/>
            <a:cxnLst/>
            <a:rect r="r" b="b" t="t" l="l"/>
            <a:pathLst>
              <a:path h="5641733" w="8431698">
                <a:moveTo>
                  <a:pt x="0" y="0"/>
                </a:moveTo>
                <a:lnTo>
                  <a:pt x="8431698" y="0"/>
                </a:lnTo>
                <a:lnTo>
                  <a:pt x="8431698" y="5641733"/>
                </a:lnTo>
                <a:lnTo>
                  <a:pt x="0" y="5641733"/>
                </a:lnTo>
                <a:lnTo>
                  <a:pt x="0" y="0"/>
                </a:lnTo>
                <a:close/>
              </a:path>
            </a:pathLst>
          </a:custGeom>
          <a:blipFill>
            <a:blip r:embed="rId8"/>
            <a:stretch>
              <a:fillRect l="0" t="0" r="0" b="0"/>
            </a:stretch>
          </a:blipFill>
        </p:spPr>
      </p:sp>
      <p:grpSp>
        <p:nvGrpSpPr>
          <p:cNvPr name="Group 15" id="15"/>
          <p:cNvGrpSpPr/>
          <p:nvPr/>
        </p:nvGrpSpPr>
        <p:grpSpPr>
          <a:xfrm rot="0">
            <a:off x="9334752" y="1858091"/>
            <a:ext cx="8953248" cy="8428909"/>
            <a:chOff x="0" y="0"/>
            <a:chExt cx="2358057" cy="2219959"/>
          </a:xfrm>
        </p:grpSpPr>
        <p:sp>
          <p:nvSpPr>
            <p:cNvPr name="Freeform 16" id="16"/>
            <p:cNvSpPr/>
            <p:nvPr/>
          </p:nvSpPr>
          <p:spPr>
            <a:xfrm flipH="false" flipV="false" rot="0">
              <a:off x="0" y="0"/>
              <a:ext cx="2358057" cy="2219959"/>
            </a:xfrm>
            <a:custGeom>
              <a:avLst/>
              <a:gdLst/>
              <a:ahLst/>
              <a:cxnLst/>
              <a:rect r="r" b="b" t="t" l="l"/>
              <a:pathLst>
                <a:path h="2219959" w="2358057">
                  <a:moveTo>
                    <a:pt x="0" y="0"/>
                  </a:moveTo>
                  <a:lnTo>
                    <a:pt x="2358057" y="0"/>
                  </a:lnTo>
                  <a:lnTo>
                    <a:pt x="2358057" y="2219959"/>
                  </a:lnTo>
                  <a:lnTo>
                    <a:pt x="0" y="2219959"/>
                  </a:lnTo>
                  <a:close/>
                </a:path>
              </a:pathLst>
            </a:custGeom>
            <a:solidFill>
              <a:srgbClr val="DDEBD3"/>
            </a:solidFill>
          </p:spPr>
        </p:sp>
        <p:sp>
          <p:nvSpPr>
            <p:cNvPr name="TextBox 17" id="17"/>
            <p:cNvSpPr txBox="true"/>
            <p:nvPr/>
          </p:nvSpPr>
          <p:spPr>
            <a:xfrm>
              <a:off x="0" y="-9525"/>
              <a:ext cx="2358057" cy="2229484"/>
            </a:xfrm>
            <a:prstGeom prst="rect">
              <a:avLst/>
            </a:prstGeom>
          </p:spPr>
          <p:txBody>
            <a:bodyPr anchor="ctr" rtlCol="false" tIns="50800" lIns="50800" bIns="50800" rIns="50800"/>
            <a:lstStyle/>
            <a:p>
              <a:pPr marL="483346" indent="-241673" lvl="1">
                <a:lnSpc>
                  <a:spcPts val="2686"/>
                </a:lnSpc>
                <a:buFont typeface="Arial"/>
                <a:buChar char="•"/>
              </a:pPr>
              <a:r>
                <a:rPr lang="en-US" sz="2238">
                  <a:solidFill>
                    <a:srgbClr val="000000"/>
                  </a:solidFill>
                  <a:latin typeface="Brixton Bold"/>
                </a:rPr>
                <a:t>Fungsi tampilkan(data) memiliki satu parameter masukan yaitu data, yang seharusnya berisi informasi yang akan ditampilkan di antarmuka.</a:t>
              </a:r>
            </a:p>
            <a:p>
              <a:pPr marL="483346" indent="-241673" lvl="1">
                <a:lnSpc>
                  <a:spcPts val="2686"/>
                </a:lnSpc>
                <a:buFont typeface="Arial"/>
                <a:buChar char="•"/>
              </a:pPr>
              <a:r>
                <a:rPr lang="en-US" sz="2238">
                  <a:solidFill>
                    <a:srgbClr val="000000"/>
                  </a:solidFill>
                  <a:latin typeface="Brixton Bold"/>
                </a:rPr>
                <a:t>Pertama, fungsi ini membuat sebuah Frame baru (frame4) di dalam objek notebook (diasumsikan notebook adalah objek Tkinter seperti Tk() atau Toplevel() yang memiliki fungsi .add() untuk menambahkan frame) dengan ukuran 400x400 piksel.</a:t>
              </a:r>
            </a:p>
            <a:p>
              <a:pPr marL="483346" indent="-241673" lvl="1">
                <a:lnSpc>
                  <a:spcPts val="2686"/>
                </a:lnSpc>
                <a:buFont typeface="Arial"/>
                <a:buChar char="•"/>
              </a:pPr>
              <a:r>
                <a:rPr lang="en-US" sz="2238">
                  <a:solidFill>
                    <a:srgbClr val="000000"/>
                  </a:solidFill>
                  <a:latin typeface="Brixton Bold"/>
                </a:rPr>
                <a:t>Selanjutnya, fungsi tersebut menambahkan frame yang telah dibuat ke dalam objek notebook dengan teks "Hasil Pencarian".</a:t>
              </a:r>
            </a:p>
            <a:p>
              <a:pPr marL="483346" indent="-241673" lvl="1">
                <a:lnSpc>
                  <a:spcPts val="2686"/>
                </a:lnSpc>
                <a:buFont typeface="Arial"/>
                <a:buChar char="•"/>
              </a:pPr>
              <a:r>
                <a:rPr lang="en-US" sz="2238">
                  <a:solidFill>
                    <a:srgbClr val="000000"/>
                  </a:solidFill>
                  <a:latin typeface="Brixton Bold"/>
                </a:rPr>
                <a:t>Fungsi kemudian melakukan pemeriksaan kondisional (if data:) untuk memastikan bahwa data yang diterima tidak kosong (None).</a:t>
              </a:r>
            </a:p>
            <a:p>
              <a:pPr marL="483346" indent="-241673" lvl="1">
                <a:lnSpc>
                  <a:spcPts val="2686"/>
                </a:lnSpc>
                <a:buFont typeface="Arial"/>
                <a:buChar char="•"/>
              </a:pPr>
              <a:r>
                <a:rPr lang="en-US" sz="2238">
                  <a:solidFill>
                    <a:srgbClr val="000000"/>
                  </a:solidFill>
                  <a:latin typeface="Brixton Bold"/>
                </a:rPr>
                <a:t>Jika data tidak kosong, fungsi akan membuat label judul ("HASIL PENCARIAN") di frame4 dan menampilkan informasi dari data ke dalam sebuah Text dengan tinggi 10 baris dan lebar 40 karakter.</a:t>
              </a:r>
            </a:p>
            <a:p>
              <a:pPr marL="483346" indent="-241673" lvl="1">
                <a:lnSpc>
                  <a:spcPts val="2686"/>
                </a:lnSpc>
                <a:buFont typeface="Arial"/>
                <a:buChar char="•"/>
              </a:pPr>
              <a:r>
                <a:rPr lang="en-US" sz="2238">
                  <a:solidFill>
                    <a:srgbClr val="000000"/>
                  </a:solidFill>
                  <a:latin typeface="Brixton Bold"/>
                </a:rPr>
                <a:t>Setiap informasi yang ada dalam data dimasukkan ke dalam hasil_pencarian menggunakan hasil_pencarian.insert().</a:t>
              </a:r>
            </a:p>
            <a:p>
              <a:pPr marL="483346" indent="-241673" lvl="1">
                <a:lnSpc>
                  <a:spcPts val="2686"/>
                </a:lnSpc>
                <a:buFont typeface="Arial"/>
                <a:buChar char="•"/>
              </a:pPr>
              <a:r>
                <a:rPr lang="en-US" sz="2238">
                  <a:solidFill>
                    <a:srgbClr val="000000"/>
                  </a:solidFill>
                  <a:latin typeface="Brixton Bold"/>
                </a:rPr>
                <a:t>Jika data kosong (tidak ada hasil pencarian), fungsi akan menampilkan label "Data tidak ditemukan" di frame4.</a:t>
              </a:r>
            </a:p>
            <a:p>
              <a:pPr marL="483346" indent="-241673" lvl="1">
                <a:lnSpc>
                  <a:spcPts val="2686"/>
                </a:lnSpc>
                <a:buFont typeface="Arial"/>
                <a:buChar char="•"/>
              </a:pPr>
              <a:r>
                <a:rPr lang="en-US" sz="2238">
                  <a:solidFill>
                    <a:srgbClr val="000000"/>
                  </a:solidFill>
                  <a:latin typeface="Brixton Bold"/>
                </a:rPr>
                <a:t>Baik jika ada hasil pencarian maupun tidak, fungsi ini juga membuat tombol "tutup" yang akan menghapus frame4 saat ditekan.</a:t>
              </a:r>
            </a:p>
            <a:p>
              <a:pPr>
                <a:lnSpc>
                  <a:spcPts val="2686"/>
                </a:lnSpc>
              </a:pPr>
            </a:p>
          </p:txBody>
        </p:sp>
      </p:grpSp>
      <p:sp>
        <p:nvSpPr>
          <p:cNvPr name="TextBox 18" id="18"/>
          <p:cNvSpPr txBox="true"/>
          <p:nvPr/>
        </p:nvSpPr>
        <p:spPr>
          <a:xfrm rot="0">
            <a:off x="3651071" y="597898"/>
            <a:ext cx="10985857" cy="647700"/>
          </a:xfrm>
          <a:prstGeom prst="rect">
            <a:avLst/>
          </a:prstGeom>
        </p:spPr>
        <p:txBody>
          <a:bodyPr anchor="t" rtlCol="false" tIns="0" lIns="0" bIns="0" rIns="0">
            <a:spAutoFit/>
          </a:bodyPr>
          <a:lstStyle/>
          <a:p>
            <a:pPr algn="ctr" marL="0" indent="0" lvl="1">
              <a:lnSpc>
                <a:spcPts val="5039"/>
              </a:lnSpc>
              <a:spcBef>
                <a:spcPct val="0"/>
              </a:spcBef>
            </a:pPr>
            <a:r>
              <a:rPr lang="en-US" sz="4199">
                <a:solidFill>
                  <a:srgbClr val="FFFFFF"/>
                </a:solidFill>
                <a:latin typeface="Open Sauce 2 Heavy"/>
              </a:rPr>
              <a:t>DEF TAMPILAN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A3A6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7549399" y="8009981"/>
            <a:ext cx="1606907" cy="889730"/>
          </a:xfrm>
          <a:custGeom>
            <a:avLst/>
            <a:gdLst/>
            <a:ahLst/>
            <a:cxnLst/>
            <a:rect r="r" b="b" t="t" l="l"/>
            <a:pathLst>
              <a:path h="889730" w="1606907">
                <a:moveTo>
                  <a:pt x="0" y="0"/>
                </a:moveTo>
                <a:lnTo>
                  <a:pt x="1606907" y="0"/>
                </a:lnTo>
                <a:lnTo>
                  <a:pt x="1606907" y="889730"/>
                </a:lnTo>
                <a:lnTo>
                  <a:pt x="0" y="889730"/>
                </a:lnTo>
                <a:lnTo>
                  <a:pt x="0" y="0"/>
                </a:lnTo>
                <a:close/>
              </a:path>
            </a:pathLst>
          </a:custGeom>
          <a:blipFill>
            <a:blip r:embed="rId2"/>
            <a:stretch>
              <a:fillRect l="-175356" t="-354636" r="-37669" b="-1172"/>
            </a:stretch>
          </a:blipFill>
        </p:spPr>
      </p:sp>
      <p:sp>
        <p:nvSpPr>
          <p:cNvPr name="Freeform 3" id="3"/>
          <p:cNvSpPr/>
          <p:nvPr/>
        </p:nvSpPr>
        <p:spPr>
          <a:xfrm flipH="false" flipV="false" rot="0">
            <a:off x="1849930" y="123636"/>
            <a:ext cx="717328" cy="1452096"/>
          </a:xfrm>
          <a:custGeom>
            <a:avLst/>
            <a:gdLst/>
            <a:ahLst/>
            <a:cxnLst/>
            <a:rect r="r" b="b" t="t" l="l"/>
            <a:pathLst>
              <a:path h="1452096" w="717328">
                <a:moveTo>
                  <a:pt x="0" y="0"/>
                </a:moveTo>
                <a:lnTo>
                  <a:pt x="717327" y="0"/>
                </a:lnTo>
                <a:lnTo>
                  <a:pt x="717327" y="1452096"/>
                </a:lnTo>
                <a:lnTo>
                  <a:pt x="0" y="1452096"/>
                </a:lnTo>
                <a:lnTo>
                  <a:pt x="0" y="0"/>
                </a:lnTo>
                <a:close/>
              </a:path>
            </a:pathLst>
          </a:custGeom>
          <a:blipFill>
            <a:blip r:embed="rId2"/>
            <a:stretch>
              <a:fillRect l="-206376" t="0" r="-201112" b="-102124"/>
            </a:stretch>
          </a:blipFill>
        </p:spPr>
      </p:sp>
      <p:sp>
        <p:nvSpPr>
          <p:cNvPr name="Freeform 4" id="4"/>
          <p:cNvSpPr/>
          <p:nvPr/>
        </p:nvSpPr>
        <p:spPr>
          <a:xfrm flipH="false" flipV="false" rot="0">
            <a:off x="627518" y="334012"/>
            <a:ext cx="802364" cy="1389375"/>
          </a:xfrm>
          <a:custGeom>
            <a:avLst/>
            <a:gdLst/>
            <a:ahLst/>
            <a:cxnLst/>
            <a:rect r="r" b="b" t="t" l="l"/>
            <a:pathLst>
              <a:path h="1389375" w="802364">
                <a:moveTo>
                  <a:pt x="0" y="0"/>
                </a:moveTo>
                <a:lnTo>
                  <a:pt x="802364" y="0"/>
                </a:lnTo>
                <a:lnTo>
                  <a:pt x="802364" y="1389376"/>
                </a:lnTo>
                <a:lnTo>
                  <a:pt x="0" y="1389376"/>
                </a:lnTo>
                <a:lnTo>
                  <a:pt x="0" y="0"/>
                </a:lnTo>
                <a:close/>
              </a:path>
            </a:pathLst>
          </a:custGeom>
          <a:blipFill>
            <a:blip r:embed="rId3"/>
            <a:stretch>
              <a:fillRect l="0" t="0" r="0" b="0"/>
            </a:stretch>
          </a:blipFill>
        </p:spPr>
      </p:sp>
      <p:sp>
        <p:nvSpPr>
          <p:cNvPr name="Freeform 5" id="5"/>
          <p:cNvSpPr/>
          <p:nvPr/>
        </p:nvSpPr>
        <p:spPr>
          <a:xfrm flipH="false" flipV="false" rot="0">
            <a:off x="4398859" y="7789215"/>
            <a:ext cx="1321640" cy="1873560"/>
          </a:xfrm>
          <a:custGeom>
            <a:avLst/>
            <a:gdLst/>
            <a:ahLst/>
            <a:cxnLst/>
            <a:rect r="r" b="b" t="t" l="l"/>
            <a:pathLst>
              <a:path h="1873560" w="1321640">
                <a:moveTo>
                  <a:pt x="0" y="0"/>
                </a:moveTo>
                <a:lnTo>
                  <a:pt x="1321640" y="0"/>
                </a:lnTo>
                <a:lnTo>
                  <a:pt x="1321640" y="1873559"/>
                </a:lnTo>
                <a:lnTo>
                  <a:pt x="0" y="1873559"/>
                </a:lnTo>
                <a:lnTo>
                  <a:pt x="0" y="0"/>
                </a:lnTo>
                <a:close/>
              </a:path>
            </a:pathLst>
          </a:custGeom>
          <a:blipFill>
            <a:blip r:embed="rId4"/>
            <a:stretch>
              <a:fillRect l="0" t="0" r="0" b="0"/>
            </a:stretch>
          </a:blipFill>
        </p:spPr>
      </p:sp>
      <p:sp>
        <p:nvSpPr>
          <p:cNvPr name="Freeform 6" id="6"/>
          <p:cNvSpPr/>
          <p:nvPr/>
        </p:nvSpPr>
        <p:spPr>
          <a:xfrm flipH="false" flipV="false" rot="0">
            <a:off x="5304149" y="5638114"/>
            <a:ext cx="1613275" cy="1369267"/>
          </a:xfrm>
          <a:custGeom>
            <a:avLst/>
            <a:gdLst/>
            <a:ahLst/>
            <a:cxnLst/>
            <a:rect r="r" b="b" t="t" l="l"/>
            <a:pathLst>
              <a:path h="1369267" w="1613275">
                <a:moveTo>
                  <a:pt x="0" y="0"/>
                </a:moveTo>
                <a:lnTo>
                  <a:pt x="1613275" y="0"/>
                </a:lnTo>
                <a:lnTo>
                  <a:pt x="1613275" y="1369267"/>
                </a:lnTo>
                <a:lnTo>
                  <a:pt x="0" y="1369267"/>
                </a:lnTo>
                <a:lnTo>
                  <a:pt x="0" y="0"/>
                </a:lnTo>
                <a:close/>
              </a:path>
            </a:pathLst>
          </a:custGeom>
          <a:blipFill>
            <a:blip r:embed="rId5"/>
            <a:stretch>
              <a:fillRect l="0" t="0" r="0" b="0"/>
            </a:stretch>
          </a:blipFill>
        </p:spPr>
      </p:sp>
      <p:sp>
        <p:nvSpPr>
          <p:cNvPr name="Freeform 7" id="7"/>
          <p:cNvSpPr/>
          <p:nvPr/>
        </p:nvSpPr>
        <p:spPr>
          <a:xfrm flipH="false" flipV="false" rot="0">
            <a:off x="1028700" y="8028278"/>
            <a:ext cx="610893" cy="1634497"/>
          </a:xfrm>
          <a:custGeom>
            <a:avLst/>
            <a:gdLst/>
            <a:ahLst/>
            <a:cxnLst/>
            <a:rect r="r" b="b" t="t" l="l"/>
            <a:pathLst>
              <a:path h="1634497" w="610893">
                <a:moveTo>
                  <a:pt x="0" y="0"/>
                </a:moveTo>
                <a:lnTo>
                  <a:pt x="610893" y="0"/>
                </a:lnTo>
                <a:lnTo>
                  <a:pt x="610893" y="1634496"/>
                </a:lnTo>
                <a:lnTo>
                  <a:pt x="0" y="1634496"/>
                </a:lnTo>
                <a:lnTo>
                  <a:pt x="0" y="0"/>
                </a:lnTo>
                <a:close/>
              </a:path>
            </a:pathLst>
          </a:custGeom>
          <a:blipFill>
            <a:blip r:embed="rId6"/>
            <a:stretch>
              <a:fillRect l="0" t="0" r="0" b="0"/>
            </a:stretch>
          </a:blipFill>
        </p:spPr>
      </p:sp>
      <p:sp>
        <p:nvSpPr>
          <p:cNvPr name="Freeform 8" id="8"/>
          <p:cNvSpPr/>
          <p:nvPr/>
        </p:nvSpPr>
        <p:spPr>
          <a:xfrm flipH="false" flipV="false" rot="0">
            <a:off x="2246546" y="8055867"/>
            <a:ext cx="641424" cy="1606907"/>
          </a:xfrm>
          <a:custGeom>
            <a:avLst/>
            <a:gdLst/>
            <a:ahLst/>
            <a:cxnLst/>
            <a:rect r="r" b="b" t="t" l="l"/>
            <a:pathLst>
              <a:path h="1606907" w="641424">
                <a:moveTo>
                  <a:pt x="0" y="0"/>
                </a:moveTo>
                <a:lnTo>
                  <a:pt x="641423" y="0"/>
                </a:lnTo>
                <a:lnTo>
                  <a:pt x="641423" y="1606907"/>
                </a:lnTo>
                <a:lnTo>
                  <a:pt x="0" y="1606907"/>
                </a:lnTo>
                <a:lnTo>
                  <a:pt x="0" y="0"/>
                </a:lnTo>
                <a:close/>
              </a:path>
            </a:pathLst>
          </a:custGeom>
          <a:blipFill>
            <a:blip r:embed="rId7"/>
            <a:stretch>
              <a:fillRect l="0" t="0" r="0" b="0"/>
            </a:stretch>
          </a:blipFill>
        </p:spPr>
      </p:sp>
      <p:grpSp>
        <p:nvGrpSpPr>
          <p:cNvPr name="Group 9" id="9"/>
          <p:cNvGrpSpPr/>
          <p:nvPr/>
        </p:nvGrpSpPr>
        <p:grpSpPr>
          <a:xfrm rot="0">
            <a:off x="495537" y="5813397"/>
            <a:ext cx="3502016" cy="2114992"/>
            <a:chOff x="0" y="0"/>
            <a:chExt cx="4669355" cy="2819990"/>
          </a:xfrm>
        </p:grpSpPr>
        <p:grpSp>
          <p:nvGrpSpPr>
            <p:cNvPr name="Group 10" id="10"/>
            <p:cNvGrpSpPr/>
            <p:nvPr/>
          </p:nvGrpSpPr>
          <p:grpSpPr>
            <a:xfrm rot="0">
              <a:off x="0" y="0"/>
              <a:ext cx="4669355" cy="2819990"/>
              <a:chOff x="0" y="0"/>
              <a:chExt cx="1240464" cy="749160"/>
            </a:xfrm>
          </p:grpSpPr>
          <p:sp>
            <p:nvSpPr>
              <p:cNvPr name="Freeform 11" id="11"/>
              <p:cNvSpPr/>
              <p:nvPr/>
            </p:nvSpPr>
            <p:spPr>
              <a:xfrm flipH="false" flipV="false" rot="0">
                <a:off x="0" y="0"/>
                <a:ext cx="1240464" cy="749160"/>
              </a:xfrm>
              <a:custGeom>
                <a:avLst/>
                <a:gdLst/>
                <a:ahLst/>
                <a:cxnLst/>
                <a:rect r="r" b="b" t="t" l="l"/>
                <a:pathLst>
                  <a:path h="749160" w="1240464">
                    <a:moveTo>
                      <a:pt x="62211" y="0"/>
                    </a:moveTo>
                    <a:lnTo>
                      <a:pt x="1178253" y="0"/>
                    </a:lnTo>
                    <a:cubicBezTo>
                      <a:pt x="1194752" y="0"/>
                      <a:pt x="1210576" y="6554"/>
                      <a:pt x="1222243" y="18221"/>
                    </a:cubicBezTo>
                    <a:cubicBezTo>
                      <a:pt x="1233910" y="29888"/>
                      <a:pt x="1240464" y="45712"/>
                      <a:pt x="1240464" y="62211"/>
                    </a:cubicBezTo>
                    <a:lnTo>
                      <a:pt x="1240464" y="686949"/>
                    </a:lnTo>
                    <a:cubicBezTo>
                      <a:pt x="1240464" y="703449"/>
                      <a:pt x="1233910" y="719272"/>
                      <a:pt x="1222243" y="730939"/>
                    </a:cubicBezTo>
                    <a:cubicBezTo>
                      <a:pt x="1210576" y="742606"/>
                      <a:pt x="1194752" y="749160"/>
                      <a:pt x="1178253" y="749160"/>
                    </a:cubicBezTo>
                    <a:lnTo>
                      <a:pt x="62211" y="749160"/>
                    </a:lnTo>
                    <a:cubicBezTo>
                      <a:pt x="45712" y="749160"/>
                      <a:pt x="29888" y="742606"/>
                      <a:pt x="18221" y="730939"/>
                    </a:cubicBezTo>
                    <a:cubicBezTo>
                      <a:pt x="6554" y="719272"/>
                      <a:pt x="0" y="703449"/>
                      <a:pt x="0" y="686949"/>
                    </a:cubicBezTo>
                    <a:lnTo>
                      <a:pt x="0" y="62211"/>
                    </a:lnTo>
                    <a:cubicBezTo>
                      <a:pt x="0" y="45712"/>
                      <a:pt x="6554" y="29888"/>
                      <a:pt x="18221" y="18221"/>
                    </a:cubicBezTo>
                    <a:cubicBezTo>
                      <a:pt x="29888" y="6554"/>
                      <a:pt x="45712" y="0"/>
                      <a:pt x="62211" y="0"/>
                    </a:cubicBezTo>
                    <a:close/>
                  </a:path>
                </a:pathLst>
              </a:custGeom>
              <a:solidFill>
                <a:srgbClr val="FFFFFF"/>
              </a:solidFill>
              <a:ln cap="rnd">
                <a:noFill/>
                <a:prstDash val="solid"/>
                <a:round/>
              </a:ln>
            </p:spPr>
          </p:sp>
          <p:sp>
            <p:nvSpPr>
              <p:cNvPr name="TextBox 12" id="12"/>
              <p:cNvSpPr txBox="true"/>
              <p:nvPr/>
            </p:nvSpPr>
            <p:spPr>
              <a:xfrm>
                <a:off x="0" y="-9525"/>
                <a:ext cx="1240464" cy="758685"/>
              </a:xfrm>
              <a:prstGeom prst="rect">
                <a:avLst/>
              </a:prstGeom>
            </p:spPr>
            <p:txBody>
              <a:bodyPr anchor="ctr" rtlCol="false" tIns="254000" lIns="254000" bIns="254000" rIns="254000"/>
              <a:lstStyle/>
              <a:p>
                <a:pPr algn="l" marL="0" indent="0" lvl="0">
                  <a:lnSpc>
                    <a:spcPts val="2520"/>
                  </a:lnSpc>
                  <a:spcBef>
                    <a:spcPct val="0"/>
                  </a:spcBef>
                </a:pPr>
              </a:p>
            </p:txBody>
          </p:sp>
        </p:grpSp>
        <p:sp>
          <p:nvSpPr>
            <p:cNvPr name="TextBox 13" id="13"/>
            <p:cNvSpPr txBox="true"/>
            <p:nvPr/>
          </p:nvSpPr>
          <p:spPr>
            <a:xfrm rot="0">
              <a:off x="512142" y="457495"/>
              <a:ext cx="3645070" cy="1905000"/>
            </a:xfrm>
            <a:prstGeom prst="rect">
              <a:avLst/>
            </a:prstGeom>
          </p:spPr>
          <p:txBody>
            <a:bodyPr anchor="t" rtlCol="false" tIns="0" lIns="0" bIns="0" rIns="0">
              <a:spAutoFit/>
            </a:bodyPr>
            <a:lstStyle/>
            <a:p>
              <a:pPr algn="ctr" marL="0" indent="0" lvl="0">
                <a:lnSpc>
                  <a:spcPts val="1920"/>
                </a:lnSpc>
                <a:spcBef>
                  <a:spcPct val="0"/>
                </a:spcBef>
              </a:pPr>
              <a:r>
                <a:rPr lang="en-US" sz="1600">
                  <a:solidFill>
                    <a:srgbClr val="3A3A66"/>
                  </a:solidFill>
                  <a:latin typeface="Open Sauce 2 Bold"/>
                </a:rPr>
                <a:t>Fungsi ini merupakan implementasi sederhana untuk membuat kode QR dari sebuah teks/data tertentu menggunakan modul qrcode di Python.</a:t>
              </a:r>
            </a:p>
          </p:txBody>
        </p:sp>
      </p:grpSp>
      <p:sp>
        <p:nvSpPr>
          <p:cNvPr name="Freeform 14" id="14"/>
          <p:cNvSpPr/>
          <p:nvPr/>
        </p:nvSpPr>
        <p:spPr>
          <a:xfrm flipH="false" flipV="false" rot="0">
            <a:off x="0" y="1885898"/>
            <a:ext cx="8797717" cy="3553526"/>
          </a:xfrm>
          <a:custGeom>
            <a:avLst/>
            <a:gdLst/>
            <a:ahLst/>
            <a:cxnLst/>
            <a:rect r="r" b="b" t="t" l="l"/>
            <a:pathLst>
              <a:path h="3553526" w="8797717">
                <a:moveTo>
                  <a:pt x="0" y="0"/>
                </a:moveTo>
                <a:lnTo>
                  <a:pt x="8797717" y="0"/>
                </a:lnTo>
                <a:lnTo>
                  <a:pt x="8797717" y="3553527"/>
                </a:lnTo>
                <a:lnTo>
                  <a:pt x="0" y="3553527"/>
                </a:lnTo>
                <a:lnTo>
                  <a:pt x="0" y="0"/>
                </a:lnTo>
                <a:close/>
              </a:path>
            </a:pathLst>
          </a:custGeom>
          <a:blipFill>
            <a:blip r:embed="rId8"/>
            <a:stretch>
              <a:fillRect l="0" t="0" r="0" b="0"/>
            </a:stretch>
          </a:blipFill>
        </p:spPr>
      </p:sp>
      <p:grpSp>
        <p:nvGrpSpPr>
          <p:cNvPr name="Group 15" id="15"/>
          <p:cNvGrpSpPr/>
          <p:nvPr/>
        </p:nvGrpSpPr>
        <p:grpSpPr>
          <a:xfrm rot="0">
            <a:off x="9756653" y="1885898"/>
            <a:ext cx="8531347" cy="8401102"/>
            <a:chOff x="0" y="0"/>
            <a:chExt cx="2246939" cy="2212636"/>
          </a:xfrm>
        </p:grpSpPr>
        <p:sp>
          <p:nvSpPr>
            <p:cNvPr name="Freeform 16" id="16"/>
            <p:cNvSpPr/>
            <p:nvPr/>
          </p:nvSpPr>
          <p:spPr>
            <a:xfrm flipH="false" flipV="false" rot="0">
              <a:off x="0" y="0"/>
              <a:ext cx="2246939" cy="2212636"/>
            </a:xfrm>
            <a:custGeom>
              <a:avLst/>
              <a:gdLst/>
              <a:ahLst/>
              <a:cxnLst/>
              <a:rect r="r" b="b" t="t" l="l"/>
              <a:pathLst>
                <a:path h="2212636" w="2246939">
                  <a:moveTo>
                    <a:pt x="0" y="0"/>
                  </a:moveTo>
                  <a:lnTo>
                    <a:pt x="2246939" y="0"/>
                  </a:lnTo>
                  <a:lnTo>
                    <a:pt x="2246939" y="2212636"/>
                  </a:lnTo>
                  <a:lnTo>
                    <a:pt x="0" y="2212636"/>
                  </a:lnTo>
                  <a:close/>
                </a:path>
              </a:pathLst>
            </a:custGeom>
            <a:solidFill>
              <a:srgbClr val="DDEBD3"/>
            </a:solidFill>
          </p:spPr>
        </p:sp>
        <p:sp>
          <p:nvSpPr>
            <p:cNvPr name="TextBox 17" id="17"/>
            <p:cNvSpPr txBox="true"/>
            <p:nvPr/>
          </p:nvSpPr>
          <p:spPr>
            <a:xfrm>
              <a:off x="0" y="-9525"/>
              <a:ext cx="2246939" cy="2222161"/>
            </a:xfrm>
            <a:prstGeom prst="rect">
              <a:avLst/>
            </a:prstGeom>
          </p:spPr>
          <p:txBody>
            <a:bodyPr anchor="ctr" rtlCol="false" tIns="50800" lIns="50800" bIns="50800" rIns="50800"/>
            <a:lstStyle/>
            <a:p>
              <a:pPr marL="483346" indent="-241673" lvl="1">
                <a:lnSpc>
                  <a:spcPts val="2686"/>
                </a:lnSpc>
                <a:buFont typeface="Arial"/>
                <a:buChar char="•"/>
              </a:pPr>
              <a:r>
                <a:rPr lang="en-US" sz="2238">
                  <a:solidFill>
                    <a:srgbClr val="000000"/>
                  </a:solidFill>
                  <a:latin typeface="Brixton Bold"/>
                </a:rPr>
                <a:t>Fungsi ini menerima satu parameter, yaitu data, yang akan menjadi isi dari kode QR yang akan dibuat.</a:t>
              </a:r>
            </a:p>
            <a:p>
              <a:pPr marL="483346" indent="-241673" lvl="1">
                <a:lnSpc>
                  <a:spcPts val="2686"/>
                </a:lnSpc>
                <a:buFont typeface="Arial"/>
                <a:buChar char="•"/>
              </a:pPr>
              <a:r>
                <a:rPr lang="en-US" sz="2238">
                  <a:solidFill>
                    <a:srgbClr val="000000"/>
                  </a:solidFill>
                  <a:latin typeface="Brixton Bold"/>
                </a:rPr>
                <a:t>Pertama, objek qr dibuat menggunakan qrcode.QRCode(). Pada saat pembuatan objek, beberapa parameter dikonfigurasi:</a:t>
              </a:r>
            </a:p>
            <a:p>
              <a:pPr marL="966692" indent="-322231" lvl="2">
                <a:lnSpc>
                  <a:spcPts val="2686"/>
                </a:lnSpc>
                <a:buFont typeface="Arial"/>
                <a:buChar char="⚬"/>
              </a:pPr>
              <a:r>
                <a:rPr lang="en-US" sz="2238">
                  <a:solidFill>
                    <a:srgbClr val="000000"/>
                  </a:solidFill>
                  <a:latin typeface="Brixton Bold"/>
                </a:rPr>
                <a:t>version: Menentukan versi dari kode QR yang akan dibuat. Versi 1 adalah ukuran paling kecil, sementara versi yang lebih tinggi menunjukkan ukuran yang lebih besar.</a:t>
              </a:r>
            </a:p>
            <a:p>
              <a:pPr marL="966692" indent="-322231" lvl="2">
                <a:lnSpc>
                  <a:spcPts val="2686"/>
                </a:lnSpc>
                <a:buFont typeface="Arial"/>
                <a:buChar char="⚬"/>
              </a:pPr>
              <a:r>
                <a:rPr lang="en-US" sz="2238">
                  <a:solidFill>
                    <a:srgbClr val="000000"/>
                  </a:solidFill>
                  <a:latin typeface="Brixton Bold"/>
                </a:rPr>
                <a:t>error_correction: Menentukan level koreksi kesalahan. qrcode.constants.ERROR_CORRECT_L adalah level koreksi kesalahan rendah.</a:t>
              </a:r>
            </a:p>
            <a:p>
              <a:pPr marL="966692" indent="-322231" lvl="2">
                <a:lnSpc>
                  <a:spcPts val="2686"/>
                </a:lnSpc>
                <a:buFont typeface="Arial"/>
                <a:buChar char="⚬"/>
              </a:pPr>
              <a:r>
                <a:rPr lang="en-US" sz="2238">
                  <a:solidFill>
                    <a:srgbClr val="000000"/>
                  </a:solidFill>
                  <a:latin typeface="Brixton Bold"/>
                </a:rPr>
                <a:t>box_size: Ukuran satu kotak (square) dalam kode QR.</a:t>
              </a:r>
            </a:p>
            <a:p>
              <a:pPr marL="966692" indent="-322231" lvl="2">
                <a:lnSpc>
                  <a:spcPts val="2686"/>
                </a:lnSpc>
                <a:buFont typeface="Arial"/>
                <a:buChar char="⚬"/>
              </a:pPr>
              <a:r>
                <a:rPr lang="en-US" sz="2238">
                  <a:solidFill>
                    <a:srgbClr val="000000"/>
                  </a:solidFill>
                  <a:latin typeface="Brixton Bold"/>
                </a:rPr>
                <a:t>border: Ketebalan garis pinggiran (border) dari kode QR.</a:t>
              </a:r>
            </a:p>
            <a:p>
              <a:pPr marL="483346" indent="-241673" lvl="1">
                <a:lnSpc>
                  <a:spcPts val="2686"/>
                </a:lnSpc>
                <a:buFont typeface="Arial"/>
                <a:buChar char="•"/>
              </a:pPr>
              <a:r>
                <a:rPr lang="en-US" sz="2238">
                  <a:solidFill>
                    <a:srgbClr val="000000"/>
                  </a:solidFill>
                  <a:latin typeface="Brixton Bold"/>
                </a:rPr>
                <a:t>Kemudian, data yang diberikan dimasukkan ke dalam kode QR menggunakan qr.add_data(data).</a:t>
              </a:r>
            </a:p>
            <a:p>
              <a:pPr marL="483346" indent="-241673" lvl="1">
                <a:lnSpc>
                  <a:spcPts val="2686"/>
                </a:lnSpc>
                <a:buFont typeface="Arial"/>
                <a:buChar char="•"/>
              </a:pPr>
              <a:r>
                <a:rPr lang="en-US" sz="2238">
                  <a:solidFill>
                    <a:srgbClr val="000000"/>
                  </a:solidFill>
                  <a:latin typeface="Brixton Bold"/>
                </a:rPr>
                <a:t>qr.make(fit=True) digunakan untuk menghasilkan kode QR dengan memfittingkan data ke ukuran terbaik.</a:t>
              </a:r>
            </a:p>
            <a:p>
              <a:pPr marL="483346" indent="-241673" lvl="1">
                <a:lnSpc>
                  <a:spcPts val="2686"/>
                </a:lnSpc>
                <a:buFont typeface="Arial"/>
                <a:buChar char="•"/>
              </a:pPr>
              <a:r>
                <a:rPr lang="en-US" sz="2238">
                  <a:solidFill>
                    <a:srgbClr val="000000"/>
                  </a:solidFill>
                  <a:latin typeface="Brixton Bold"/>
                </a:rPr>
                <a:t>Selanjutnya, qr.make_image(fill_color="black", back_color="white") digunakan untuk membuat gambar kode QR dengan warna isi (fill_color) hitam dan latar belakang (back_color) putih.</a:t>
              </a:r>
            </a:p>
            <a:p>
              <a:pPr marL="483346" indent="-241673" lvl="1">
                <a:lnSpc>
                  <a:spcPts val="2686"/>
                </a:lnSpc>
                <a:buFont typeface="Arial"/>
                <a:buChar char="•"/>
              </a:pPr>
              <a:r>
                <a:rPr lang="en-US" sz="2238">
                  <a:solidFill>
                    <a:srgbClr val="000000"/>
                  </a:solidFill>
                  <a:latin typeface="Brixton Bold"/>
                </a:rPr>
                <a:t>Akhirnya, gambar kode QR yang telah dibuat dikembalikan sebagai hasil dari fungsi tersebut.</a:t>
              </a:r>
            </a:p>
            <a:p>
              <a:pPr>
                <a:lnSpc>
                  <a:spcPts val="2686"/>
                </a:lnSpc>
              </a:pPr>
            </a:p>
          </p:txBody>
        </p:sp>
      </p:grpSp>
      <p:sp>
        <p:nvSpPr>
          <p:cNvPr name="TextBox 18" id="18"/>
          <p:cNvSpPr txBox="true"/>
          <p:nvPr/>
        </p:nvSpPr>
        <p:spPr>
          <a:xfrm rot="0">
            <a:off x="3651071" y="597898"/>
            <a:ext cx="10985857" cy="647700"/>
          </a:xfrm>
          <a:prstGeom prst="rect">
            <a:avLst/>
          </a:prstGeom>
        </p:spPr>
        <p:txBody>
          <a:bodyPr anchor="t" rtlCol="false" tIns="0" lIns="0" bIns="0" rIns="0">
            <a:spAutoFit/>
          </a:bodyPr>
          <a:lstStyle/>
          <a:p>
            <a:pPr algn="ctr" marL="0" indent="0" lvl="1">
              <a:lnSpc>
                <a:spcPts val="5039"/>
              </a:lnSpc>
              <a:spcBef>
                <a:spcPct val="0"/>
              </a:spcBef>
            </a:pPr>
            <a:r>
              <a:rPr lang="en-US" sz="4199">
                <a:solidFill>
                  <a:srgbClr val="FFFFFF"/>
                </a:solidFill>
                <a:latin typeface="Open Sauce 2 Heavy"/>
              </a:rPr>
              <a:t>DEF GENERATE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A3A6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293842" y="8268046"/>
            <a:ext cx="1606907" cy="889730"/>
          </a:xfrm>
          <a:custGeom>
            <a:avLst/>
            <a:gdLst/>
            <a:ahLst/>
            <a:cxnLst/>
            <a:rect r="r" b="b" t="t" l="l"/>
            <a:pathLst>
              <a:path h="889730" w="1606907">
                <a:moveTo>
                  <a:pt x="0" y="0"/>
                </a:moveTo>
                <a:lnTo>
                  <a:pt x="1606907" y="0"/>
                </a:lnTo>
                <a:lnTo>
                  <a:pt x="1606907" y="889730"/>
                </a:lnTo>
                <a:lnTo>
                  <a:pt x="0" y="889730"/>
                </a:lnTo>
                <a:lnTo>
                  <a:pt x="0" y="0"/>
                </a:lnTo>
                <a:close/>
              </a:path>
            </a:pathLst>
          </a:custGeom>
          <a:blipFill>
            <a:blip r:embed="rId2"/>
            <a:stretch>
              <a:fillRect l="-175356" t="-354636" r="-37669" b="-1172"/>
            </a:stretch>
          </a:blipFill>
        </p:spPr>
      </p:sp>
      <p:sp>
        <p:nvSpPr>
          <p:cNvPr name="Freeform 3" id="3"/>
          <p:cNvSpPr/>
          <p:nvPr/>
        </p:nvSpPr>
        <p:spPr>
          <a:xfrm flipH="false" flipV="false" rot="0">
            <a:off x="11795841" y="7910036"/>
            <a:ext cx="793232" cy="1605749"/>
          </a:xfrm>
          <a:custGeom>
            <a:avLst/>
            <a:gdLst/>
            <a:ahLst/>
            <a:cxnLst/>
            <a:rect r="r" b="b" t="t" l="l"/>
            <a:pathLst>
              <a:path h="1605749" w="793232">
                <a:moveTo>
                  <a:pt x="0" y="0"/>
                </a:moveTo>
                <a:lnTo>
                  <a:pt x="793232" y="0"/>
                </a:lnTo>
                <a:lnTo>
                  <a:pt x="793232" y="1605750"/>
                </a:lnTo>
                <a:lnTo>
                  <a:pt x="0" y="1605750"/>
                </a:lnTo>
                <a:lnTo>
                  <a:pt x="0" y="0"/>
                </a:lnTo>
                <a:close/>
              </a:path>
            </a:pathLst>
          </a:custGeom>
          <a:blipFill>
            <a:blip r:embed="rId2"/>
            <a:stretch>
              <a:fillRect l="-206376" t="0" r="-201112" b="-102124"/>
            </a:stretch>
          </a:blipFill>
        </p:spPr>
      </p:sp>
      <p:sp>
        <p:nvSpPr>
          <p:cNvPr name="Freeform 4" id="4"/>
          <p:cNvSpPr/>
          <p:nvPr/>
        </p:nvSpPr>
        <p:spPr>
          <a:xfrm flipH="false" flipV="false" rot="0">
            <a:off x="12842753" y="8018224"/>
            <a:ext cx="802364" cy="1389375"/>
          </a:xfrm>
          <a:custGeom>
            <a:avLst/>
            <a:gdLst/>
            <a:ahLst/>
            <a:cxnLst/>
            <a:rect r="r" b="b" t="t" l="l"/>
            <a:pathLst>
              <a:path h="1389375" w="802364">
                <a:moveTo>
                  <a:pt x="0" y="0"/>
                </a:moveTo>
                <a:lnTo>
                  <a:pt x="802365" y="0"/>
                </a:lnTo>
                <a:lnTo>
                  <a:pt x="802365" y="1389375"/>
                </a:lnTo>
                <a:lnTo>
                  <a:pt x="0" y="1389375"/>
                </a:lnTo>
                <a:lnTo>
                  <a:pt x="0" y="0"/>
                </a:lnTo>
                <a:close/>
              </a:path>
            </a:pathLst>
          </a:custGeom>
          <a:blipFill>
            <a:blip r:embed="rId3"/>
            <a:stretch>
              <a:fillRect l="0" t="0" r="0" b="0"/>
            </a:stretch>
          </a:blipFill>
        </p:spPr>
      </p:sp>
      <p:sp>
        <p:nvSpPr>
          <p:cNvPr name="Freeform 5" id="5"/>
          <p:cNvSpPr/>
          <p:nvPr/>
        </p:nvSpPr>
        <p:spPr>
          <a:xfrm flipH="false" flipV="false" rot="0">
            <a:off x="13898798" y="7776131"/>
            <a:ext cx="1321640" cy="1873560"/>
          </a:xfrm>
          <a:custGeom>
            <a:avLst/>
            <a:gdLst/>
            <a:ahLst/>
            <a:cxnLst/>
            <a:rect r="r" b="b" t="t" l="l"/>
            <a:pathLst>
              <a:path h="1873560" w="1321640">
                <a:moveTo>
                  <a:pt x="0" y="0"/>
                </a:moveTo>
                <a:lnTo>
                  <a:pt x="1321641" y="0"/>
                </a:lnTo>
                <a:lnTo>
                  <a:pt x="1321641" y="1873560"/>
                </a:lnTo>
                <a:lnTo>
                  <a:pt x="0" y="1873560"/>
                </a:lnTo>
                <a:lnTo>
                  <a:pt x="0" y="0"/>
                </a:lnTo>
                <a:close/>
              </a:path>
            </a:pathLst>
          </a:custGeom>
          <a:blipFill>
            <a:blip r:embed="rId4"/>
            <a:stretch>
              <a:fillRect l="0" t="0" r="0" b="0"/>
            </a:stretch>
          </a:blipFill>
        </p:spPr>
      </p:sp>
      <p:sp>
        <p:nvSpPr>
          <p:cNvPr name="Freeform 6" id="6"/>
          <p:cNvSpPr/>
          <p:nvPr/>
        </p:nvSpPr>
        <p:spPr>
          <a:xfrm flipH="false" flipV="false" rot="0">
            <a:off x="8785475" y="8028278"/>
            <a:ext cx="1613275" cy="1369267"/>
          </a:xfrm>
          <a:custGeom>
            <a:avLst/>
            <a:gdLst/>
            <a:ahLst/>
            <a:cxnLst/>
            <a:rect r="r" b="b" t="t" l="l"/>
            <a:pathLst>
              <a:path h="1369267" w="1613275">
                <a:moveTo>
                  <a:pt x="0" y="0"/>
                </a:moveTo>
                <a:lnTo>
                  <a:pt x="1613275" y="0"/>
                </a:lnTo>
                <a:lnTo>
                  <a:pt x="1613275" y="1369267"/>
                </a:lnTo>
                <a:lnTo>
                  <a:pt x="0" y="1369267"/>
                </a:lnTo>
                <a:lnTo>
                  <a:pt x="0" y="0"/>
                </a:lnTo>
                <a:close/>
              </a:path>
            </a:pathLst>
          </a:custGeom>
          <a:blipFill>
            <a:blip r:embed="rId5"/>
            <a:stretch>
              <a:fillRect l="0" t="0" r="0" b="0"/>
            </a:stretch>
          </a:blipFill>
        </p:spPr>
      </p:sp>
      <p:sp>
        <p:nvSpPr>
          <p:cNvPr name="Freeform 7" id="7"/>
          <p:cNvSpPr/>
          <p:nvPr/>
        </p:nvSpPr>
        <p:spPr>
          <a:xfrm flipH="false" flipV="false" rot="0">
            <a:off x="7025796" y="7895663"/>
            <a:ext cx="610893" cy="1634497"/>
          </a:xfrm>
          <a:custGeom>
            <a:avLst/>
            <a:gdLst/>
            <a:ahLst/>
            <a:cxnLst/>
            <a:rect r="r" b="b" t="t" l="l"/>
            <a:pathLst>
              <a:path h="1634497" w="610893">
                <a:moveTo>
                  <a:pt x="0" y="0"/>
                </a:moveTo>
                <a:lnTo>
                  <a:pt x="610894" y="0"/>
                </a:lnTo>
                <a:lnTo>
                  <a:pt x="610894" y="1634497"/>
                </a:lnTo>
                <a:lnTo>
                  <a:pt x="0" y="1634497"/>
                </a:lnTo>
                <a:lnTo>
                  <a:pt x="0" y="0"/>
                </a:lnTo>
                <a:close/>
              </a:path>
            </a:pathLst>
          </a:custGeom>
          <a:blipFill>
            <a:blip r:embed="rId6"/>
            <a:stretch>
              <a:fillRect l="0" t="0" r="0" b="0"/>
            </a:stretch>
          </a:blipFill>
        </p:spPr>
      </p:sp>
      <p:sp>
        <p:nvSpPr>
          <p:cNvPr name="Freeform 8" id="8"/>
          <p:cNvSpPr/>
          <p:nvPr/>
        </p:nvSpPr>
        <p:spPr>
          <a:xfrm flipH="false" flipV="false" rot="0">
            <a:off x="7890370" y="7909457"/>
            <a:ext cx="641424" cy="1606907"/>
          </a:xfrm>
          <a:custGeom>
            <a:avLst/>
            <a:gdLst/>
            <a:ahLst/>
            <a:cxnLst/>
            <a:rect r="r" b="b" t="t" l="l"/>
            <a:pathLst>
              <a:path h="1606907" w="641424">
                <a:moveTo>
                  <a:pt x="0" y="0"/>
                </a:moveTo>
                <a:lnTo>
                  <a:pt x="641424" y="0"/>
                </a:lnTo>
                <a:lnTo>
                  <a:pt x="641424" y="1606908"/>
                </a:lnTo>
                <a:lnTo>
                  <a:pt x="0" y="1606908"/>
                </a:lnTo>
                <a:lnTo>
                  <a:pt x="0" y="0"/>
                </a:lnTo>
                <a:close/>
              </a:path>
            </a:pathLst>
          </a:custGeom>
          <a:blipFill>
            <a:blip r:embed="rId7"/>
            <a:stretch>
              <a:fillRect l="0" t="0" r="0" b="0"/>
            </a:stretch>
          </a:blipFill>
        </p:spPr>
      </p:sp>
      <p:grpSp>
        <p:nvGrpSpPr>
          <p:cNvPr name="Group 9" id="9"/>
          <p:cNvGrpSpPr/>
          <p:nvPr/>
        </p:nvGrpSpPr>
        <p:grpSpPr>
          <a:xfrm rot="0">
            <a:off x="1300919" y="7969740"/>
            <a:ext cx="5268659" cy="2135774"/>
            <a:chOff x="0" y="0"/>
            <a:chExt cx="7024879" cy="2847699"/>
          </a:xfrm>
        </p:grpSpPr>
        <p:grpSp>
          <p:nvGrpSpPr>
            <p:cNvPr name="Group 10" id="10"/>
            <p:cNvGrpSpPr/>
            <p:nvPr/>
          </p:nvGrpSpPr>
          <p:grpSpPr>
            <a:xfrm rot="0">
              <a:off x="0" y="0"/>
              <a:ext cx="7024879" cy="2847699"/>
              <a:chOff x="0" y="0"/>
              <a:chExt cx="1866234" cy="756522"/>
            </a:xfrm>
          </p:grpSpPr>
          <p:sp>
            <p:nvSpPr>
              <p:cNvPr name="Freeform 11" id="11"/>
              <p:cNvSpPr/>
              <p:nvPr/>
            </p:nvSpPr>
            <p:spPr>
              <a:xfrm flipH="false" flipV="false" rot="0">
                <a:off x="0" y="0"/>
                <a:ext cx="1866234" cy="756522"/>
              </a:xfrm>
              <a:custGeom>
                <a:avLst/>
                <a:gdLst/>
                <a:ahLst/>
                <a:cxnLst/>
                <a:rect r="r" b="b" t="t" l="l"/>
                <a:pathLst>
                  <a:path h="756522" w="1866234">
                    <a:moveTo>
                      <a:pt x="41351" y="0"/>
                    </a:moveTo>
                    <a:lnTo>
                      <a:pt x="1824883" y="0"/>
                    </a:lnTo>
                    <a:cubicBezTo>
                      <a:pt x="1847721" y="0"/>
                      <a:pt x="1866234" y="18514"/>
                      <a:pt x="1866234" y="41351"/>
                    </a:cubicBezTo>
                    <a:lnTo>
                      <a:pt x="1866234" y="715171"/>
                    </a:lnTo>
                    <a:cubicBezTo>
                      <a:pt x="1866234" y="738008"/>
                      <a:pt x="1847721" y="756522"/>
                      <a:pt x="1824883" y="756522"/>
                    </a:cubicBezTo>
                    <a:lnTo>
                      <a:pt x="41351" y="756522"/>
                    </a:lnTo>
                    <a:cubicBezTo>
                      <a:pt x="18514" y="756522"/>
                      <a:pt x="0" y="738008"/>
                      <a:pt x="0" y="715171"/>
                    </a:cubicBezTo>
                    <a:lnTo>
                      <a:pt x="0" y="41351"/>
                    </a:lnTo>
                    <a:cubicBezTo>
                      <a:pt x="0" y="18514"/>
                      <a:pt x="18514" y="0"/>
                      <a:pt x="41351" y="0"/>
                    </a:cubicBezTo>
                    <a:close/>
                  </a:path>
                </a:pathLst>
              </a:custGeom>
              <a:solidFill>
                <a:srgbClr val="FFFFFF"/>
              </a:solidFill>
              <a:ln cap="rnd">
                <a:noFill/>
                <a:prstDash val="solid"/>
                <a:round/>
              </a:ln>
            </p:spPr>
          </p:sp>
          <p:sp>
            <p:nvSpPr>
              <p:cNvPr name="TextBox 12" id="12"/>
              <p:cNvSpPr txBox="true"/>
              <p:nvPr/>
            </p:nvSpPr>
            <p:spPr>
              <a:xfrm>
                <a:off x="0" y="-9525"/>
                <a:ext cx="1866234" cy="766047"/>
              </a:xfrm>
              <a:prstGeom prst="rect">
                <a:avLst/>
              </a:prstGeom>
            </p:spPr>
            <p:txBody>
              <a:bodyPr anchor="ctr" rtlCol="false" tIns="254000" lIns="254000" bIns="254000" rIns="254000"/>
              <a:lstStyle/>
              <a:p>
                <a:pPr algn="l" marL="0" indent="0" lvl="0">
                  <a:lnSpc>
                    <a:spcPts val="2520"/>
                  </a:lnSpc>
                  <a:spcBef>
                    <a:spcPct val="0"/>
                  </a:spcBef>
                </a:pPr>
              </a:p>
            </p:txBody>
          </p:sp>
        </p:grpSp>
        <p:sp>
          <p:nvSpPr>
            <p:cNvPr name="TextBox 13" id="13"/>
            <p:cNvSpPr txBox="true"/>
            <p:nvPr/>
          </p:nvSpPr>
          <p:spPr>
            <a:xfrm rot="0">
              <a:off x="770500" y="447970"/>
              <a:ext cx="5483879" cy="1942234"/>
            </a:xfrm>
            <a:prstGeom prst="rect">
              <a:avLst/>
            </a:prstGeom>
          </p:spPr>
          <p:txBody>
            <a:bodyPr anchor="t" rtlCol="false" tIns="0" lIns="0" bIns="0" rIns="0">
              <a:spAutoFit/>
            </a:bodyPr>
            <a:lstStyle/>
            <a:p>
              <a:pPr marL="0" indent="0" lvl="0">
                <a:lnSpc>
                  <a:spcPts val="1920"/>
                </a:lnSpc>
                <a:spcBef>
                  <a:spcPct val="0"/>
                </a:spcBef>
              </a:pPr>
              <a:r>
                <a:rPr lang="en-US" sz="1600">
                  <a:solidFill>
                    <a:srgbClr val="3A3A66"/>
                  </a:solidFill>
                  <a:latin typeface="Brixton Bold"/>
                </a:rPr>
                <a:t>Fungsi ini bertanggung jawab untuk membuat laporan berdasarkan data yang dimasukkan pengguna dan menampilkannya dalam antarmuka, serta membuat kode QR yang berisi informasi yang sama dengan data laporan.</a:t>
              </a:r>
            </a:p>
          </p:txBody>
        </p:sp>
      </p:grpSp>
      <p:sp>
        <p:nvSpPr>
          <p:cNvPr name="Freeform 14" id="14"/>
          <p:cNvSpPr/>
          <p:nvPr/>
        </p:nvSpPr>
        <p:spPr>
          <a:xfrm flipH="false" flipV="false" rot="0">
            <a:off x="3339036" y="1679615"/>
            <a:ext cx="11220583" cy="6096517"/>
          </a:xfrm>
          <a:custGeom>
            <a:avLst/>
            <a:gdLst/>
            <a:ahLst/>
            <a:cxnLst/>
            <a:rect r="r" b="b" t="t" l="l"/>
            <a:pathLst>
              <a:path h="6096517" w="11220583">
                <a:moveTo>
                  <a:pt x="0" y="0"/>
                </a:moveTo>
                <a:lnTo>
                  <a:pt x="11220582" y="0"/>
                </a:lnTo>
                <a:lnTo>
                  <a:pt x="11220582" y="6096516"/>
                </a:lnTo>
                <a:lnTo>
                  <a:pt x="0" y="6096516"/>
                </a:lnTo>
                <a:lnTo>
                  <a:pt x="0" y="0"/>
                </a:lnTo>
                <a:close/>
              </a:path>
            </a:pathLst>
          </a:custGeom>
          <a:blipFill>
            <a:blip r:embed="rId8"/>
            <a:stretch>
              <a:fillRect l="0" t="0" r="0" b="0"/>
            </a:stretch>
          </a:blipFill>
        </p:spPr>
      </p:sp>
      <p:sp>
        <p:nvSpPr>
          <p:cNvPr name="TextBox 15" id="15"/>
          <p:cNvSpPr txBox="true"/>
          <p:nvPr/>
        </p:nvSpPr>
        <p:spPr>
          <a:xfrm rot="0">
            <a:off x="3651071" y="597898"/>
            <a:ext cx="10985857" cy="647700"/>
          </a:xfrm>
          <a:prstGeom prst="rect">
            <a:avLst/>
          </a:prstGeom>
        </p:spPr>
        <p:txBody>
          <a:bodyPr anchor="t" rtlCol="false" tIns="0" lIns="0" bIns="0" rIns="0">
            <a:spAutoFit/>
          </a:bodyPr>
          <a:lstStyle/>
          <a:p>
            <a:pPr algn="ctr" marL="0" indent="0" lvl="1">
              <a:lnSpc>
                <a:spcPts val="5039"/>
              </a:lnSpc>
              <a:spcBef>
                <a:spcPct val="0"/>
              </a:spcBef>
            </a:pPr>
            <a:r>
              <a:rPr lang="en-US" sz="4199">
                <a:solidFill>
                  <a:srgbClr val="FFFFFF"/>
                </a:solidFill>
                <a:latin typeface="Open Sauce 2 Heavy"/>
              </a:rPr>
              <a:t>DEF  CETAK</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A3A6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293842" y="8268046"/>
            <a:ext cx="1606907" cy="889730"/>
          </a:xfrm>
          <a:custGeom>
            <a:avLst/>
            <a:gdLst/>
            <a:ahLst/>
            <a:cxnLst/>
            <a:rect r="r" b="b" t="t" l="l"/>
            <a:pathLst>
              <a:path h="889730" w="1606907">
                <a:moveTo>
                  <a:pt x="0" y="0"/>
                </a:moveTo>
                <a:lnTo>
                  <a:pt x="1606907" y="0"/>
                </a:lnTo>
                <a:lnTo>
                  <a:pt x="1606907" y="889730"/>
                </a:lnTo>
                <a:lnTo>
                  <a:pt x="0" y="889730"/>
                </a:lnTo>
                <a:lnTo>
                  <a:pt x="0" y="0"/>
                </a:lnTo>
                <a:close/>
              </a:path>
            </a:pathLst>
          </a:custGeom>
          <a:blipFill>
            <a:blip r:embed="rId2"/>
            <a:stretch>
              <a:fillRect l="-175356" t="-354636" r="-37669" b="-1172"/>
            </a:stretch>
          </a:blipFill>
        </p:spPr>
      </p:sp>
      <p:sp>
        <p:nvSpPr>
          <p:cNvPr name="Freeform 3" id="3"/>
          <p:cNvSpPr/>
          <p:nvPr/>
        </p:nvSpPr>
        <p:spPr>
          <a:xfrm flipH="false" flipV="false" rot="0">
            <a:off x="11795841" y="7910036"/>
            <a:ext cx="793232" cy="1605749"/>
          </a:xfrm>
          <a:custGeom>
            <a:avLst/>
            <a:gdLst/>
            <a:ahLst/>
            <a:cxnLst/>
            <a:rect r="r" b="b" t="t" l="l"/>
            <a:pathLst>
              <a:path h="1605749" w="793232">
                <a:moveTo>
                  <a:pt x="0" y="0"/>
                </a:moveTo>
                <a:lnTo>
                  <a:pt x="793232" y="0"/>
                </a:lnTo>
                <a:lnTo>
                  <a:pt x="793232" y="1605750"/>
                </a:lnTo>
                <a:lnTo>
                  <a:pt x="0" y="1605750"/>
                </a:lnTo>
                <a:lnTo>
                  <a:pt x="0" y="0"/>
                </a:lnTo>
                <a:close/>
              </a:path>
            </a:pathLst>
          </a:custGeom>
          <a:blipFill>
            <a:blip r:embed="rId2"/>
            <a:stretch>
              <a:fillRect l="-206376" t="0" r="-201112" b="-102124"/>
            </a:stretch>
          </a:blipFill>
        </p:spPr>
      </p:sp>
      <p:sp>
        <p:nvSpPr>
          <p:cNvPr name="Freeform 4" id="4"/>
          <p:cNvSpPr/>
          <p:nvPr/>
        </p:nvSpPr>
        <p:spPr>
          <a:xfrm flipH="false" flipV="false" rot="0">
            <a:off x="12842753" y="8018224"/>
            <a:ext cx="802364" cy="1389375"/>
          </a:xfrm>
          <a:custGeom>
            <a:avLst/>
            <a:gdLst/>
            <a:ahLst/>
            <a:cxnLst/>
            <a:rect r="r" b="b" t="t" l="l"/>
            <a:pathLst>
              <a:path h="1389375" w="802364">
                <a:moveTo>
                  <a:pt x="0" y="0"/>
                </a:moveTo>
                <a:lnTo>
                  <a:pt x="802365" y="0"/>
                </a:lnTo>
                <a:lnTo>
                  <a:pt x="802365" y="1389375"/>
                </a:lnTo>
                <a:lnTo>
                  <a:pt x="0" y="1389375"/>
                </a:lnTo>
                <a:lnTo>
                  <a:pt x="0" y="0"/>
                </a:lnTo>
                <a:close/>
              </a:path>
            </a:pathLst>
          </a:custGeom>
          <a:blipFill>
            <a:blip r:embed="rId3"/>
            <a:stretch>
              <a:fillRect l="0" t="0" r="0" b="0"/>
            </a:stretch>
          </a:blipFill>
        </p:spPr>
      </p:sp>
      <p:sp>
        <p:nvSpPr>
          <p:cNvPr name="Freeform 5" id="5"/>
          <p:cNvSpPr/>
          <p:nvPr/>
        </p:nvSpPr>
        <p:spPr>
          <a:xfrm flipH="false" flipV="false" rot="0">
            <a:off x="13898798" y="7776131"/>
            <a:ext cx="1321640" cy="1873560"/>
          </a:xfrm>
          <a:custGeom>
            <a:avLst/>
            <a:gdLst/>
            <a:ahLst/>
            <a:cxnLst/>
            <a:rect r="r" b="b" t="t" l="l"/>
            <a:pathLst>
              <a:path h="1873560" w="1321640">
                <a:moveTo>
                  <a:pt x="0" y="0"/>
                </a:moveTo>
                <a:lnTo>
                  <a:pt x="1321641" y="0"/>
                </a:lnTo>
                <a:lnTo>
                  <a:pt x="1321641" y="1873560"/>
                </a:lnTo>
                <a:lnTo>
                  <a:pt x="0" y="1873560"/>
                </a:lnTo>
                <a:lnTo>
                  <a:pt x="0" y="0"/>
                </a:lnTo>
                <a:close/>
              </a:path>
            </a:pathLst>
          </a:custGeom>
          <a:blipFill>
            <a:blip r:embed="rId4"/>
            <a:stretch>
              <a:fillRect l="0" t="0" r="0" b="0"/>
            </a:stretch>
          </a:blipFill>
        </p:spPr>
      </p:sp>
      <p:sp>
        <p:nvSpPr>
          <p:cNvPr name="Freeform 6" id="6"/>
          <p:cNvSpPr/>
          <p:nvPr/>
        </p:nvSpPr>
        <p:spPr>
          <a:xfrm flipH="false" flipV="false" rot="0">
            <a:off x="8785475" y="8028278"/>
            <a:ext cx="1613275" cy="1369267"/>
          </a:xfrm>
          <a:custGeom>
            <a:avLst/>
            <a:gdLst/>
            <a:ahLst/>
            <a:cxnLst/>
            <a:rect r="r" b="b" t="t" l="l"/>
            <a:pathLst>
              <a:path h="1369267" w="1613275">
                <a:moveTo>
                  <a:pt x="0" y="0"/>
                </a:moveTo>
                <a:lnTo>
                  <a:pt x="1613275" y="0"/>
                </a:lnTo>
                <a:lnTo>
                  <a:pt x="1613275" y="1369267"/>
                </a:lnTo>
                <a:lnTo>
                  <a:pt x="0" y="1369267"/>
                </a:lnTo>
                <a:lnTo>
                  <a:pt x="0" y="0"/>
                </a:lnTo>
                <a:close/>
              </a:path>
            </a:pathLst>
          </a:custGeom>
          <a:blipFill>
            <a:blip r:embed="rId5"/>
            <a:stretch>
              <a:fillRect l="0" t="0" r="0" b="0"/>
            </a:stretch>
          </a:blipFill>
        </p:spPr>
      </p:sp>
      <p:sp>
        <p:nvSpPr>
          <p:cNvPr name="Freeform 7" id="7"/>
          <p:cNvSpPr/>
          <p:nvPr/>
        </p:nvSpPr>
        <p:spPr>
          <a:xfrm flipH="false" flipV="false" rot="0">
            <a:off x="6194435" y="7947581"/>
            <a:ext cx="610893" cy="1634497"/>
          </a:xfrm>
          <a:custGeom>
            <a:avLst/>
            <a:gdLst/>
            <a:ahLst/>
            <a:cxnLst/>
            <a:rect r="r" b="b" t="t" l="l"/>
            <a:pathLst>
              <a:path h="1634497" w="610893">
                <a:moveTo>
                  <a:pt x="0" y="0"/>
                </a:moveTo>
                <a:lnTo>
                  <a:pt x="610893" y="0"/>
                </a:lnTo>
                <a:lnTo>
                  <a:pt x="610893" y="1634497"/>
                </a:lnTo>
                <a:lnTo>
                  <a:pt x="0" y="1634497"/>
                </a:lnTo>
                <a:lnTo>
                  <a:pt x="0" y="0"/>
                </a:lnTo>
                <a:close/>
              </a:path>
            </a:pathLst>
          </a:custGeom>
          <a:blipFill>
            <a:blip r:embed="rId6"/>
            <a:stretch>
              <a:fillRect l="0" t="0" r="0" b="0"/>
            </a:stretch>
          </a:blipFill>
        </p:spPr>
      </p:sp>
      <p:sp>
        <p:nvSpPr>
          <p:cNvPr name="Freeform 8" id="8"/>
          <p:cNvSpPr/>
          <p:nvPr/>
        </p:nvSpPr>
        <p:spPr>
          <a:xfrm flipH="false" flipV="false" rot="0">
            <a:off x="7474690" y="8454846"/>
            <a:ext cx="641424" cy="1606907"/>
          </a:xfrm>
          <a:custGeom>
            <a:avLst/>
            <a:gdLst/>
            <a:ahLst/>
            <a:cxnLst/>
            <a:rect r="r" b="b" t="t" l="l"/>
            <a:pathLst>
              <a:path h="1606907" w="641424">
                <a:moveTo>
                  <a:pt x="0" y="0"/>
                </a:moveTo>
                <a:lnTo>
                  <a:pt x="641424" y="0"/>
                </a:lnTo>
                <a:lnTo>
                  <a:pt x="641424" y="1606908"/>
                </a:lnTo>
                <a:lnTo>
                  <a:pt x="0" y="1606908"/>
                </a:lnTo>
                <a:lnTo>
                  <a:pt x="0" y="0"/>
                </a:lnTo>
                <a:close/>
              </a:path>
            </a:pathLst>
          </a:custGeom>
          <a:blipFill>
            <a:blip r:embed="rId7"/>
            <a:stretch>
              <a:fillRect l="0" t="0" r="0" b="0"/>
            </a:stretch>
          </a:blipFill>
        </p:spPr>
      </p:sp>
      <p:grpSp>
        <p:nvGrpSpPr>
          <p:cNvPr name="Group 9" id="9"/>
          <p:cNvGrpSpPr/>
          <p:nvPr/>
        </p:nvGrpSpPr>
        <p:grpSpPr>
          <a:xfrm rot="0">
            <a:off x="0" y="1974887"/>
            <a:ext cx="18288000" cy="5801244"/>
            <a:chOff x="0" y="0"/>
            <a:chExt cx="4816593" cy="1527900"/>
          </a:xfrm>
        </p:grpSpPr>
        <p:sp>
          <p:nvSpPr>
            <p:cNvPr name="Freeform 10" id="10"/>
            <p:cNvSpPr/>
            <p:nvPr/>
          </p:nvSpPr>
          <p:spPr>
            <a:xfrm flipH="false" flipV="false" rot="0">
              <a:off x="0" y="0"/>
              <a:ext cx="4816592" cy="1527900"/>
            </a:xfrm>
            <a:custGeom>
              <a:avLst/>
              <a:gdLst/>
              <a:ahLst/>
              <a:cxnLst/>
              <a:rect r="r" b="b" t="t" l="l"/>
              <a:pathLst>
                <a:path h="1527900" w="4816592">
                  <a:moveTo>
                    <a:pt x="0" y="0"/>
                  </a:moveTo>
                  <a:lnTo>
                    <a:pt x="4816592" y="0"/>
                  </a:lnTo>
                  <a:lnTo>
                    <a:pt x="4816592" y="1527900"/>
                  </a:lnTo>
                  <a:lnTo>
                    <a:pt x="0" y="1527900"/>
                  </a:lnTo>
                  <a:close/>
                </a:path>
              </a:pathLst>
            </a:custGeom>
            <a:solidFill>
              <a:srgbClr val="DDEBD3"/>
            </a:solidFill>
          </p:spPr>
        </p:sp>
        <p:sp>
          <p:nvSpPr>
            <p:cNvPr name="TextBox 11" id="11"/>
            <p:cNvSpPr txBox="true"/>
            <p:nvPr/>
          </p:nvSpPr>
          <p:spPr>
            <a:xfrm>
              <a:off x="0" y="-9525"/>
              <a:ext cx="4816593" cy="1537425"/>
            </a:xfrm>
            <a:prstGeom prst="rect">
              <a:avLst/>
            </a:prstGeom>
          </p:spPr>
          <p:txBody>
            <a:bodyPr anchor="ctr" rtlCol="false" tIns="50800" lIns="50800" bIns="50800" rIns="50800"/>
            <a:lstStyle/>
            <a:p>
              <a:pPr marL="483346" indent="-241673" lvl="1">
                <a:lnSpc>
                  <a:spcPts val="2686"/>
                </a:lnSpc>
                <a:buFont typeface="Arial"/>
                <a:buChar char="•"/>
              </a:pPr>
              <a:r>
                <a:rPr lang="en-US" sz="2238">
                  <a:solidFill>
                    <a:srgbClr val="000000"/>
                  </a:solidFill>
                  <a:latin typeface="Brixton Bold"/>
                </a:rPr>
                <a:t>Membuat Frame untuk Laporan:</a:t>
              </a:r>
            </a:p>
            <a:p>
              <a:pPr marL="966692" indent="-322231" lvl="2">
                <a:lnSpc>
                  <a:spcPts val="2686"/>
                </a:lnSpc>
                <a:buFont typeface="Arial"/>
                <a:buChar char="⚬"/>
              </a:pPr>
              <a:r>
                <a:rPr lang="en-US" sz="2238">
                  <a:solidFill>
                    <a:srgbClr val="000000"/>
                  </a:solidFill>
                  <a:latin typeface="Brixton Bold"/>
                </a:rPr>
                <a:t>Membuat Frame baru (frame3) dalam objek notebook dengan lebar dan tinggi 400x400 piksel.</a:t>
              </a:r>
            </a:p>
            <a:p>
              <a:pPr marL="966692" indent="-322231" lvl="2">
                <a:lnSpc>
                  <a:spcPts val="2686"/>
                </a:lnSpc>
                <a:buFont typeface="Arial"/>
                <a:buChar char="⚬"/>
              </a:pPr>
              <a:r>
                <a:rPr lang="en-US" sz="2238">
                  <a:solidFill>
                    <a:srgbClr val="000000"/>
                  </a:solidFill>
                  <a:latin typeface="Brixton Bold"/>
                </a:rPr>
                <a:t>Menambahkan frame3 ke notebook dengan teks "Laporan Sewa".</a:t>
              </a:r>
            </a:p>
            <a:p>
              <a:pPr marL="966692" indent="-322231" lvl="2">
                <a:lnSpc>
                  <a:spcPts val="2686"/>
                </a:lnSpc>
                <a:buFont typeface="Arial"/>
                <a:buChar char="⚬"/>
              </a:pPr>
              <a:r>
                <a:rPr lang="en-US" sz="2238">
                  <a:solidFill>
                    <a:srgbClr val="000000"/>
                  </a:solidFill>
                  <a:latin typeface="Brixton Bold"/>
                </a:rPr>
                <a:t>frame3 ditempatkan namun langsung dilakukan place_forget() agar tersembunyi di awal.</a:t>
              </a:r>
            </a:p>
            <a:p>
              <a:pPr marL="483346" indent="-241673" lvl="1">
                <a:lnSpc>
                  <a:spcPts val="2686"/>
                </a:lnSpc>
                <a:buFont typeface="Arial"/>
                <a:buChar char="•"/>
              </a:pPr>
              <a:r>
                <a:rPr lang="en-US" sz="2238">
                  <a:solidFill>
                    <a:srgbClr val="000000"/>
                  </a:solidFill>
                  <a:latin typeface="Brixton Bold"/>
                </a:rPr>
                <a:t>Menampilkan Informasi pada Text GUI:</a:t>
              </a:r>
            </a:p>
            <a:p>
              <a:pPr marL="966692" indent="-322231" lvl="2">
                <a:lnSpc>
                  <a:spcPts val="2686"/>
                </a:lnSpc>
                <a:buFont typeface="Arial"/>
                <a:buChar char="⚬"/>
              </a:pPr>
              <a:r>
                <a:rPr lang="en-US" sz="2238">
                  <a:solidFill>
                    <a:srgbClr val="000000"/>
                  </a:solidFill>
                  <a:latin typeface="Brixton Bold"/>
                </a:rPr>
                <a:t>Membuat label judul "LAPORAN PERSEWAAN" dan Text (laporan) di frame3 untuk menampilkan data.</a:t>
              </a:r>
            </a:p>
            <a:p>
              <a:pPr marL="966692" indent="-322231" lvl="2">
                <a:lnSpc>
                  <a:spcPts val="2686"/>
                </a:lnSpc>
                <a:buFont typeface="Arial"/>
                <a:buChar char="⚬"/>
              </a:pPr>
              <a:r>
                <a:rPr lang="en-US" sz="2238">
                  <a:solidFill>
                    <a:srgbClr val="000000"/>
                  </a:solidFill>
                  <a:latin typeface="Brixton Bold"/>
                </a:rPr>
                <a:t>Mendapatkan informasi dari elemen-elemen antarmuka pengguna (e_antri, e_nama, e_almt, dan sebagainya).</a:t>
              </a:r>
            </a:p>
            <a:p>
              <a:pPr marL="966692" indent="-322231" lvl="2">
                <a:lnSpc>
                  <a:spcPts val="2686"/>
                </a:lnSpc>
                <a:buFont typeface="Arial"/>
                <a:buChar char="⚬"/>
              </a:pPr>
              <a:r>
                <a:rPr lang="en-US" sz="2238">
                  <a:solidFill>
                    <a:srgbClr val="000000"/>
                  </a:solidFill>
                  <a:latin typeface="Brixton Bold"/>
                </a:rPr>
                <a:t>Memasukkan informasi tersebut ke dalam Text laporan.</a:t>
              </a:r>
            </a:p>
            <a:p>
              <a:pPr marL="483346" indent="-241673" lvl="1">
                <a:lnSpc>
                  <a:spcPts val="2686"/>
                </a:lnSpc>
                <a:buFont typeface="Arial"/>
                <a:buChar char="•"/>
              </a:pPr>
              <a:r>
                <a:rPr lang="en-US" sz="2238">
                  <a:solidFill>
                    <a:srgbClr val="000000"/>
                  </a:solidFill>
                  <a:latin typeface="Brixton Bold"/>
                </a:rPr>
                <a:t>Membuat Kode QR:</a:t>
              </a:r>
            </a:p>
            <a:p>
              <a:pPr marL="966692" indent="-322231" lvl="2">
                <a:lnSpc>
                  <a:spcPts val="2686"/>
                </a:lnSpc>
                <a:buFont typeface="Arial"/>
                <a:buChar char="⚬"/>
              </a:pPr>
              <a:r>
                <a:rPr lang="en-US" sz="2238">
                  <a:solidFill>
                    <a:srgbClr val="000000"/>
                  </a:solidFill>
                  <a:latin typeface="Brixton Bold"/>
                </a:rPr>
                <a:t>Menggabungkan semua informasi yang ada menjadi satu string data_to_encode.</a:t>
              </a:r>
            </a:p>
            <a:p>
              <a:pPr marL="966692" indent="-322231" lvl="2">
                <a:lnSpc>
                  <a:spcPts val="2686"/>
                </a:lnSpc>
                <a:buFont typeface="Arial"/>
                <a:buChar char="⚬"/>
              </a:pPr>
              <a:r>
                <a:rPr lang="en-US" sz="2238">
                  <a:solidFill>
                    <a:srgbClr val="000000"/>
                  </a:solidFill>
                  <a:latin typeface="Brixton Bold"/>
                </a:rPr>
                <a:t>Memanggil fungsi generate_qr_code(data_to_encode) untuk membuat gambar kode QR berdasarkan data yang telah digabungkan.</a:t>
              </a:r>
            </a:p>
            <a:p>
              <a:pPr marL="966692" indent="-322231" lvl="2">
                <a:lnSpc>
                  <a:spcPts val="2686"/>
                </a:lnSpc>
                <a:buFont typeface="Arial"/>
                <a:buChar char="⚬"/>
              </a:pPr>
              <a:r>
                <a:rPr lang="en-US" sz="2238">
                  <a:solidFill>
                    <a:srgbClr val="000000"/>
                  </a:solidFill>
                  <a:latin typeface="Brixton Bold"/>
                </a:rPr>
                <a:t>Mengubah gambar kode QR menjadi objek ImageTk.PhotoImage.</a:t>
              </a:r>
            </a:p>
            <a:p>
              <a:pPr marL="966692" indent="-322231" lvl="2">
                <a:lnSpc>
                  <a:spcPts val="2686"/>
                </a:lnSpc>
                <a:buFont typeface="Arial"/>
                <a:buChar char="⚬"/>
              </a:pPr>
              <a:r>
                <a:rPr lang="en-US" sz="2238">
                  <a:solidFill>
                    <a:srgbClr val="000000"/>
                  </a:solidFill>
                  <a:latin typeface="Brixton Bold"/>
                </a:rPr>
                <a:t>Membuat label (qr_label) di frame3 yang menampilkan gambar kode QR yang telah dibuat.</a:t>
              </a:r>
            </a:p>
            <a:p>
              <a:pPr marL="483346" indent="-241673" lvl="1">
                <a:lnSpc>
                  <a:spcPts val="2686"/>
                </a:lnSpc>
                <a:buFont typeface="Arial"/>
                <a:buChar char="•"/>
              </a:pPr>
              <a:r>
                <a:rPr lang="en-US" sz="2238">
                  <a:solidFill>
                    <a:srgbClr val="000000"/>
                  </a:solidFill>
                  <a:latin typeface="Brixton Bold"/>
                </a:rPr>
                <a:t>Button untuk Menutup Laporan:</a:t>
              </a:r>
            </a:p>
            <a:p>
              <a:pPr marL="966692" indent="-322231" lvl="2">
                <a:lnSpc>
                  <a:spcPts val="2686"/>
                </a:lnSpc>
                <a:buFont typeface="Arial"/>
                <a:buChar char="⚬"/>
              </a:pPr>
              <a:r>
                <a:rPr lang="en-US" sz="2238">
                  <a:solidFill>
                    <a:srgbClr val="000000"/>
                  </a:solidFill>
                  <a:latin typeface="Brixton Bold"/>
                </a:rPr>
                <a:t>Membuat tombol "tutup" di frame3 yang akan menghapus frame tersebut saat ditekan.</a:t>
              </a:r>
            </a:p>
            <a:p>
              <a:pPr>
                <a:lnSpc>
                  <a:spcPts val="2686"/>
                </a:lnSpc>
              </a:pPr>
            </a:p>
          </p:txBody>
        </p:sp>
      </p:grpSp>
      <p:sp>
        <p:nvSpPr>
          <p:cNvPr name="Freeform 12" id="12"/>
          <p:cNvSpPr/>
          <p:nvPr/>
        </p:nvSpPr>
        <p:spPr>
          <a:xfrm flipH="false" flipV="false" rot="0">
            <a:off x="3488532" y="7885802"/>
            <a:ext cx="2232340" cy="3023485"/>
          </a:xfrm>
          <a:custGeom>
            <a:avLst/>
            <a:gdLst/>
            <a:ahLst/>
            <a:cxnLst/>
            <a:rect r="r" b="b" t="t" l="l"/>
            <a:pathLst>
              <a:path h="3023485" w="2232340">
                <a:moveTo>
                  <a:pt x="0" y="0"/>
                </a:moveTo>
                <a:lnTo>
                  <a:pt x="2232339" y="0"/>
                </a:lnTo>
                <a:lnTo>
                  <a:pt x="2232339" y="3023485"/>
                </a:lnTo>
                <a:lnTo>
                  <a:pt x="0" y="3023485"/>
                </a:lnTo>
                <a:lnTo>
                  <a:pt x="0" y="0"/>
                </a:lnTo>
                <a:close/>
              </a:path>
            </a:pathLst>
          </a:custGeom>
          <a:blipFill>
            <a:blip r:embed="rId8"/>
            <a:stretch>
              <a:fillRect l="0" t="0" r="0" b="0"/>
            </a:stretch>
          </a:blipFill>
        </p:spPr>
      </p:sp>
      <p:sp>
        <p:nvSpPr>
          <p:cNvPr name="TextBox 13" id="13"/>
          <p:cNvSpPr txBox="true"/>
          <p:nvPr/>
        </p:nvSpPr>
        <p:spPr>
          <a:xfrm rot="0">
            <a:off x="3651071" y="597898"/>
            <a:ext cx="10985857" cy="647700"/>
          </a:xfrm>
          <a:prstGeom prst="rect">
            <a:avLst/>
          </a:prstGeom>
        </p:spPr>
        <p:txBody>
          <a:bodyPr anchor="t" rtlCol="false" tIns="0" lIns="0" bIns="0" rIns="0">
            <a:spAutoFit/>
          </a:bodyPr>
          <a:lstStyle/>
          <a:p>
            <a:pPr algn="ctr" marL="0" indent="0" lvl="1">
              <a:lnSpc>
                <a:spcPts val="5039"/>
              </a:lnSpc>
              <a:spcBef>
                <a:spcPct val="0"/>
              </a:spcBef>
            </a:pPr>
            <a:r>
              <a:rPr lang="en-US" sz="4199">
                <a:solidFill>
                  <a:srgbClr val="FFFFFF"/>
                </a:solidFill>
                <a:latin typeface="Open Sauce 2 Heavy"/>
              </a:rPr>
              <a:t>DEF CETAK</a:t>
            </a:r>
          </a:p>
        </p:txBody>
      </p:sp>
      <p:sp>
        <p:nvSpPr>
          <p:cNvPr name="TextBox 14" id="14"/>
          <p:cNvSpPr txBox="true"/>
          <p:nvPr/>
        </p:nvSpPr>
        <p:spPr>
          <a:xfrm rot="0">
            <a:off x="3143516" y="1422437"/>
            <a:ext cx="12000969" cy="381000"/>
          </a:xfrm>
          <a:prstGeom prst="rect">
            <a:avLst/>
          </a:prstGeom>
        </p:spPr>
        <p:txBody>
          <a:bodyPr anchor="t" rtlCol="false" tIns="0" lIns="0" bIns="0" rIns="0">
            <a:spAutoFit/>
          </a:bodyPr>
          <a:lstStyle/>
          <a:p>
            <a:pPr algn="ctr" marL="0" indent="0" lvl="0">
              <a:lnSpc>
                <a:spcPts val="3120"/>
              </a:lnSpc>
              <a:spcBef>
                <a:spcPct val="0"/>
              </a:spcBef>
            </a:pPr>
            <a:r>
              <a:rPr lang="en-US" sz="2600">
                <a:solidFill>
                  <a:srgbClr val="FFFFFF"/>
                </a:solidFill>
                <a:latin typeface="Open Sauce 2"/>
              </a:rPr>
              <a:t>penjelasan codingan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EFCD"/>
        </a:solidFill>
      </p:bgPr>
    </p:bg>
    <p:spTree>
      <p:nvGrpSpPr>
        <p:cNvPr id="1" name=""/>
        <p:cNvGrpSpPr/>
        <p:nvPr/>
      </p:nvGrpSpPr>
      <p:grpSpPr>
        <a:xfrm>
          <a:off x="0" y="0"/>
          <a:ext cx="0" cy="0"/>
          <a:chOff x="0" y="0"/>
          <a:chExt cx="0" cy="0"/>
        </a:xfrm>
      </p:grpSpPr>
      <p:grpSp>
        <p:nvGrpSpPr>
          <p:cNvPr name="Group 2" id="2"/>
          <p:cNvGrpSpPr/>
          <p:nvPr/>
        </p:nvGrpSpPr>
        <p:grpSpPr>
          <a:xfrm rot="0">
            <a:off x="-270599" y="6892749"/>
            <a:ext cx="18829198" cy="5055132"/>
            <a:chOff x="0" y="0"/>
            <a:chExt cx="6256259" cy="1679637"/>
          </a:xfrm>
        </p:grpSpPr>
        <p:sp>
          <p:nvSpPr>
            <p:cNvPr name="Freeform 3" id="3"/>
            <p:cNvSpPr/>
            <p:nvPr/>
          </p:nvSpPr>
          <p:spPr>
            <a:xfrm flipH="false" flipV="false" rot="0">
              <a:off x="0" y="0"/>
              <a:ext cx="6256259" cy="1679637"/>
            </a:xfrm>
            <a:custGeom>
              <a:avLst/>
              <a:gdLst/>
              <a:ahLst/>
              <a:cxnLst/>
              <a:rect r="r" b="b" t="t" l="l"/>
              <a:pathLst>
                <a:path h="1679637" w="6256259">
                  <a:moveTo>
                    <a:pt x="0" y="0"/>
                  </a:moveTo>
                  <a:lnTo>
                    <a:pt x="6256259" y="0"/>
                  </a:lnTo>
                  <a:lnTo>
                    <a:pt x="6256259" y="1679637"/>
                  </a:lnTo>
                  <a:lnTo>
                    <a:pt x="0" y="1679637"/>
                  </a:lnTo>
                  <a:close/>
                </a:path>
              </a:pathLst>
            </a:custGeom>
            <a:solidFill>
              <a:srgbClr val="3A3A66"/>
            </a:solidFill>
            <a:ln cap="sq">
              <a:noFill/>
              <a:prstDash val="solid"/>
              <a:miter/>
            </a:ln>
          </p:spPr>
        </p:sp>
        <p:sp>
          <p:nvSpPr>
            <p:cNvPr name="TextBox 4" id="4"/>
            <p:cNvSpPr txBox="true"/>
            <p:nvPr/>
          </p:nvSpPr>
          <p:spPr>
            <a:xfrm>
              <a:off x="0" y="-19050"/>
              <a:ext cx="6256259" cy="1698687"/>
            </a:xfrm>
            <a:prstGeom prst="rect">
              <a:avLst/>
            </a:prstGeom>
          </p:spPr>
          <p:txBody>
            <a:bodyPr anchor="ctr" rtlCol="false" tIns="50800" lIns="50800" bIns="50800" rIns="50800"/>
            <a:lstStyle/>
            <a:p>
              <a:pPr algn="ctr" marL="0" indent="0" lvl="0">
                <a:lnSpc>
                  <a:spcPts val="1679"/>
                </a:lnSpc>
                <a:spcBef>
                  <a:spcPct val="0"/>
                </a:spcBef>
              </a:pPr>
            </a:p>
          </p:txBody>
        </p:sp>
      </p:grpSp>
      <p:grpSp>
        <p:nvGrpSpPr>
          <p:cNvPr name="Group 5" id="5"/>
          <p:cNvGrpSpPr/>
          <p:nvPr/>
        </p:nvGrpSpPr>
        <p:grpSpPr>
          <a:xfrm rot="0">
            <a:off x="1396474" y="7818115"/>
            <a:ext cx="15495051" cy="1241283"/>
            <a:chOff x="0" y="0"/>
            <a:chExt cx="5148443" cy="412433"/>
          </a:xfrm>
        </p:grpSpPr>
        <p:sp>
          <p:nvSpPr>
            <p:cNvPr name="Freeform 6" id="6"/>
            <p:cNvSpPr/>
            <p:nvPr/>
          </p:nvSpPr>
          <p:spPr>
            <a:xfrm flipH="false" flipV="false" rot="0">
              <a:off x="0" y="0"/>
              <a:ext cx="5148443" cy="412433"/>
            </a:xfrm>
            <a:custGeom>
              <a:avLst/>
              <a:gdLst/>
              <a:ahLst/>
              <a:cxnLst/>
              <a:rect r="r" b="b" t="t" l="l"/>
              <a:pathLst>
                <a:path h="412433" w="5148443">
                  <a:moveTo>
                    <a:pt x="43469" y="0"/>
                  </a:moveTo>
                  <a:lnTo>
                    <a:pt x="5104974" y="0"/>
                  </a:lnTo>
                  <a:cubicBezTo>
                    <a:pt x="5128981" y="0"/>
                    <a:pt x="5148443" y="19462"/>
                    <a:pt x="5148443" y="43469"/>
                  </a:cubicBezTo>
                  <a:lnTo>
                    <a:pt x="5148443" y="368965"/>
                  </a:lnTo>
                  <a:cubicBezTo>
                    <a:pt x="5148443" y="392972"/>
                    <a:pt x="5128981" y="412433"/>
                    <a:pt x="5104974" y="412433"/>
                  </a:cubicBezTo>
                  <a:lnTo>
                    <a:pt x="43469" y="412433"/>
                  </a:lnTo>
                  <a:cubicBezTo>
                    <a:pt x="19462" y="412433"/>
                    <a:pt x="0" y="392972"/>
                    <a:pt x="0" y="368965"/>
                  </a:cubicBezTo>
                  <a:lnTo>
                    <a:pt x="0" y="43469"/>
                  </a:lnTo>
                  <a:cubicBezTo>
                    <a:pt x="0" y="19462"/>
                    <a:pt x="19462" y="0"/>
                    <a:pt x="43469" y="0"/>
                  </a:cubicBezTo>
                  <a:close/>
                </a:path>
              </a:pathLst>
            </a:custGeom>
            <a:solidFill>
              <a:srgbClr val="000000">
                <a:alpha val="0"/>
              </a:srgbClr>
            </a:solidFill>
            <a:ln w="95250" cap="rnd">
              <a:solidFill>
                <a:srgbClr val="FFEFCD"/>
              </a:solidFill>
              <a:prstDash val="solid"/>
              <a:round/>
            </a:ln>
          </p:spPr>
        </p:sp>
        <p:sp>
          <p:nvSpPr>
            <p:cNvPr name="TextBox 7" id="7"/>
            <p:cNvSpPr txBox="true"/>
            <p:nvPr/>
          </p:nvSpPr>
          <p:spPr>
            <a:xfrm>
              <a:off x="0" y="-19050"/>
              <a:ext cx="5148443" cy="431483"/>
            </a:xfrm>
            <a:prstGeom prst="rect">
              <a:avLst/>
            </a:prstGeom>
          </p:spPr>
          <p:txBody>
            <a:bodyPr anchor="ctr" rtlCol="false" tIns="50800" lIns="50800" bIns="50800" rIns="50800"/>
            <a:lstStyle/>
            <a:p>
              <a:pPr algn="ctr" marL="0" indent="0" lvl="0">
                <a:lnSpc>
                  <a:spcPts val="1679"/>
                </a:lnSpc>
                <a:spcBef>
                  <a:spcPct val="0"/>
                </a:spcBef>
              </a:pPr>
            </a:p>
          </p:txBody>
        </p:sp>
      </p:grpSp>
      <p:sp>
        <p:nvSpPr>
          <p:cNvPr name="Freeform 8" id="8"/>
          <p:cNvSpPr/>
          <p:nvPr/>
        </p:nvSpPr>
        <p:spPr>
          <a:xfrm flipH="false" flipV="false" rot="261418">
            <a:off x="5835539" y="8511687"/>
            <a:ext cx="1961286" cy="1085946"/>
          </a:xfrm>
          <a:custGeom>
            <a:avLst/>
            <a:gdLst/>
            <a:ahLst/>
            <a:cxnLst/>
            <a:rect r="r" b="b" t="t" l="l"/>
            <a:pathLst>
              <a:path h="1085946" w="1961286">
                <a:moveTo>
                  <a:pt x="0" y="0"/>
                </a:moveTo>
                <a:lnTo>
                  <a:pt x="1961286" y="0"/>
                </a:lnTo>
                <a:lnTo>
                  <a:pt x="1961286" y="1085945"/>
                </a:lnTo>
                <a:lnTo>
                  <a:pt x="0" y="1085945"/>
                </a:lnTo>
                <a:lnTo>
                  <a:pt x="0" y="0"/>
                </a:lnTo>
                <a:close/>
              </a:path>
            </a:pathLst>
          </a:custGeom>
          <a:blipFill>
            <a:blip r:embed="rId2"/>
            <a:stretch>
              <a:fillRect l="-175356" t="-354636" r="-37669" b="-1172"/>
            </a:stretch>
          </a:blipFill>
        </p:spPr>
      </p:sp>
      <p:sp>
        <p:nvSpPr>
          <p:cNvPr name="Freeform 9" id="9"/>
          <p:cNvSpPr/>
          <p:nvPr/>
        </p:nvSpPr>
        <p:spPr>
          <a:xfrm flipH="true" flipV="false" rot="5400000">
            <a:off x="2951256" y="6828127"/>
            <a:ext cx="731838" cy="1996469"/>
          </a:xfrm>
          <a:custGeom>
            <a:avLst/>
            <a:gdLst/>
            <a:ahLst/>
            <a:cxnLst/>
            <a:rect r="r" b="b" t="t" l="l"/>
            <a:pathLst>
              <a:path h="1996469" w="731838">
                <a:moveTo>
                  <a:pt x="731838" y="0"/>
                </a:moveTo>
                <a:lnTo>
                  <a:pt x="0" y="0"/>
                </a:lnTo>
                <a:lnTo>
                  <a:pt x="0" y="1996469"/>
                </a:lnTo>
                <a:lnTo>
                  <a:pt x="731838" y="1996469"/>
                </a:lnTo>
                <a:lnTo>
                  <a:pt x="731838" y="0"/>
                </a:lnTo>
                <a:close/>
              </a:path>
            </a:pathLst>
          </a:custGeom>
          <a:blipFill>
            <a:blip r:embed="rId2"/>
            <a:stretch>
              <a:fillRect l="0" t="-62401" r="-590899" b="-41790"/>
            </a:stretch>
          </a:blipFill>
        </p:spPr>
      </p:sp>
      <p:sp>
        <p:nvSpPr>
          <p:cNvPr name="Freeform 10" id="10"/>
          <p:cNvSpPr/>
          <p:nvPr/>
        </p:nvSpPr>
        <p:spPr>
          <a:xfrm flipH="false" flipV="false" rot="0">
            <a:off x="14909174" y="7460442"/>
            <a:ext cx="968167" cy="1959872"/>
          </a:xfrm>
          <a:custGeom>
            <a:avLst/>
            <a:gdLst/>
            <a:ahLst/>
            <a:cxnLst/>
            <a:rect r="r" b="b" t="t" l="l"/>
            <a:pathLst>
              <a:path h="1959872" w="968167">
                <a:moveTo>
                  <a:pt x="0" y="0"/>
                </a:moveTo>
                <a:lnTo>
                  <a:pt x="968167" y="0"/>
                </a:lnTo>
                <a:lnTo>
                  <a:pt x="968167" y="1959873"/>
                </a:lnTo>
                <a:lnTo>
                  <a:pt x="0" y="1959873"/>
                </a:lnTo>
                <a:lnTo>
                  <a:pt x="0" y="0"/>
                </a:lnTo>
                <a:close/>
              </a:path>
            </a:pathLst>
          </a:custGeom>
          <a:blipFill>
            <a:blip r:embed="rId2"/>
            <a:stretch>
              <a:fillRect l="-206376" t="0" r="-201112" b="-102124"/>
            </a:stretch>
          </a:blipFill>
        </p:spPr>
      </p:sp>
      <p:sp>
        <p:nvSpPr>
          <p:cNvPr name="Freeform 11" id="11"/>
          <p:cNvSpPr/>
          <p:nvPr/>
        </p:nvSpPr>
        <p:spPr>
          <a:xfrm flipH="false" flipV="false" rot="0">
            <a:off x="13555692" y="7460442"/>
            <a:ext cx="968167" cy="1959872"/>
          </a:xfrm>
          <a:custGeom>
            <a:avLst/>
            <a:gdLst/>
            <a:ahLst/>
            <a:cxnLst/>
            <a:rect r="r" b="b" t="t" l="l"/>
            <a:pathLst>
              <a:path h="1959872" w="968167">
                <a:moveTo>
                  <a:pt x="0" y="0"/>
                </a:moveTo>
                <a:lnTo>
                  <a:pt x="968167" y="0"/>
                </a:lnTo>
                <a:lnTo>
                  <a:pt x="968167" y="1959873"/>
                </a:lnTo>
                <a:lnTo>
                  <a:pt x="0" y="1959873"/>
                </a:lnTo>
                <a:lnTo>
                  <a:pt x="0" y="0"/>
                </a:lnTo>
                <a:close/>
              </a:path>
            </a:pathLst>
          </a:custGeom>
          <a:blipFill>
            <a:blip r:embed="rId2"/>
            <a:stretch>
              <a:fillRect l="-206376" t="0" r="-201112" b="-102124"/>
            </a:stretch>
          </a:blipFill>
        </p:spPr>
      </p:sp>
      <p:sp>
        <p:nvSpPr>
          <p:cNvPr name="Freeform 12" id="12"/>
          <p:cNvSpPr/>
          <p:nvPr/>
        </p:nvSpPr>
        <p:spPr>
          <a:xfrm flipH="false" flipV="false" rot="0">
            <a:off x="3317175" y="2454034"/>
            <a:ext cx="11799664" cy="5364081"/>
          </a:xfrm>
          <a:custGeom>
            <a:avLst/>
            <a:gdLst/>
            <a:ahLst/>
            <a:cxnLst/>
            <a:rect r="r" b="b" t="t" l="l"/>
            <a:pathLst>
              <a:path h="5364081" w="11799664">
                <a:moveTo>
                  <a:pt x="0" y="0"/>
                </a:moveTo>
                <a:lnTo>
                  <a:pt x="11799664" y="0"/>
                </a:lnTo>
                <a:lnTo>
                  <a:pt x="11799664" y="5364081"/>
                </a:lnTo>
                <a:lnTo>
                  <a:pt x="0" y="5364081"/>
                </a:lnTo>
                <a:lnTo>
                  <a:pt x="0" y="0"/>
                </a:lnTo>
                <a:close/>
              </a:path>
            </a:pathLst>
          </a:custGeom>
          <a:blipFill>
            <a:blip r:embed="rId3"/>
            <a:stretch>
              <a:fillRect l="0" t="-14621" r="0" b="-8885"/>
            </a:stretch>
          </a:blipFill>
        </p:spPr>
      </p:sp>
      <p:sp>
        <p:nvSpPr>
          <p:cNvPr name="TextBox 13" id="13"/>
          <p:cNvSpPr txBox="true"/>
          <p:nvPr/>
        </p:nvSpPr>
        <p:spPr>
          <a:xfrm rot="0">
            <a:off x="3868141" y="1028700"/>
            <a:ext cx="10551717" cy="1209675"/>
          </a:xfrm>
          <a:prstGeom prst="rect">
            <a:avLst/>
          </a:prstGeom>
        </p:spPr>
        <p:txBody>
          <a:bodyPr anchor="t" rtlCol="false" tIns="0" lIns="0" bIns="0" rIns="0">
            <a:spAutoFit/>
          </a:bodyPr>
          <a:lstStyle/>
          <a:p>
            <a:pPr algn="ctr" marL="0" indent="0" lvl="1">
              <a:lnSpc>
                <a:spcPts val="9599"/>
              </a:lnSpc>
              <a:spcBef>
                <a:spcPct val="0"/>
              </a:spcBef>
            </a:pPr>
            <a:r>
              <a:rPr lang="en-US" sz="7999">
                <a:solidFill>
                  <a:srgbClr val="3A3A66"/>
                </a:solidFill>
                <a:latin typeface="Open Sauce 2 Heavy"/>
              </a:rPr>
              <a:t>DATABASE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EFCD"/>
        </a:solidFill>
      </p:bgPr>
    </p:bg>
    <p:spTree>
      <p:nvGrpSpPr>
        <p:cNvPr id="1" name=""/>
        <p:cNvGrpSpPr/>
        <p:nvPr/>
      </p:nvGrpSpPr>
      <p:grpSpPr>
        <a:xfrm>
          <a:off x="0" y="0"/>
          <a:ext cx="0" cy="0"/>
          <a:chOff x="0" y="0"/>
          <a:chExt cx="0" cy="0"/>
        </a:xfrm>
      </p:grpSpPr>
      <p:sp>
        <p:nvSpPr>
          <p:cNvPr name="TextBox 2" id="2"/>
          <p:cNvSpPr txBox="true"/>
          <p:nvPr/>
        </p:nvSpPr>
        <p:spPr>
          <a:xfrm rot="0">
            <a:off x="3317175" y="647700"/>
            <a:ext cx="12076082" cy="1762125"/>
          </a:xfrm>
          <a:prstGeom prst="rect">
            <a:avLst/>
          </a:prstGeom>
        </p:spPr>
        <p:txBody>
          <a:bodyPr anchor="t" rtlCol="false" tIns="0" lIns="0" bIns="0" rIns="0">
            <a:spAutoFit/>
          </a:bodyPr>
          <a:lstStyle/>
          <a:p>
            <a:pPr algn="ctr">
              <a:lnSpc>
                <a:spcPts val="6948"/>
              </a:lnSpc>
            </a:pPr>
            <a:r>
              <a:rPr lang="en-US" sz="5790">
                <a:solidFill>
                  <a:srgbClr val="3A3A66"/>
                </a:solidFill>
                <a:latin typeface="Open Sauce 2 Heavy"/>
              </a:rPr>
              <a:t>DATA SEWA KAMERA </a:t>
            </a:r>
          </a:p>
          <a:p>
            <a:pPr algn="ctr" marL="0" indent="0" lvl="1">
              <a:lnSpc>
                <a:spcPts val="6948"/>
              </a:lnSpc>
              <a:spcBef>
                <a:spcPct val="0"/>
              </a:spcBef>
            </a:pPr>
            <a:r>
              <a:rPr lang="en-US" sz="5790">
                <a:solidFill>
                  <a:srgbClr val="3A3A66"/>
                </a:solidFill>
                <a:latin typeface="Open Sauce 2 Heavy"/>
              </a:rPr>
              <a:t>PADA DATABASE</a:t>
            </a:r>
            <a:r>
              <a:rPr lang="en-US" sz="5790">
                <a:solidFill>
                  <a:srgbClr val="3A3A66"/>
                </a:solidFill>
                <a:latin typeface="Open Sauce 2 Heavy"/>
              </a:rPr>
              <a:t> </a:t>
            </a:r>
          </a:p>
        </p:txBody>
      </p:sp>
      <p:grpSp>
        <p:nvGrpSpPr>
          <p:cNvPr name="Group 3" id="3"/>
          <p:cNvGrpSpPr/>
          <p:nvPr/>
        </p:nvGrpSpPr>
        <p:grpSpPr>
          <a:xfrm rot="0">
            <a:off x="-270599" y="6892749"/>
            <a:ext cx="18829198" cy="5055132"/>
            <a:chOff x="0" y="0"/>
            <a:chExt cx="6256259" cy="1679637"/>
          </a:xfrm>
        </p:grpSpPr>
        <p:sp>
          <p:nvSpPr>
            <p:cNvPr name="Freeform 4" id="4"/>
            <p:cNvSpPr/>
            <p:nvPr/>
          </p:nvSpPr>
          <p:spPr>
            <a:xfrm flipH="false" flipV="false" rot="0">
              <a:off x="0" y="0"/>
              <a:ext cx="6256259" cy="1679637"/>
            </a:xfrm>
            <a:custGeom>
              <a:avLst/>
              <a:gdLst/>
              <a:ahLst/>
              <a:cxnLst/>
              <a:rect r="r" b="b" t="t" l="l"/>
              <a:pathLst>
                <a:path h="1679637" w="6256259">
                  <a:moveTo>
                    <a:pt x="0" y="0"/>
                  </a:moveTo>
                  <a:lnTo>
                    <a:pt x="6256259" y="0"/>
                  </a:lnTo>
                  <a:lnTo>
                    <a:pt x="6256259" y="1679637"/>
                  </a:lnTo>
                  <a:lnTo>
                    <a:pt x="0" y="1679637"/>
                  </a:lnTo>
                  <a:close/>
                </a:path>
              </a:pathLst>
            </a:custGeom>
            <a:solidFill>
              <a:srgbClr val="3A3A66"/>
            </a:solidFill>
            <a:ln cap="sq">
              <a:noFill/>
              <a:prstDash val="solid"/>
              <a:miter/>
            </a:ln>
          </p:spPr>
        </p:sp>
        <p:sp>
          <p:nvSpPr>
            <p:cNvPr name="TextBox 5" id="5"/>
            <p:cNvSpPr txBox="true"/>
            <p:nvPr/>
          </p:nvSpPr>
          <p:spPr>
            <a:xfrm>
              <a:off x="0" y="-19050"/>
              <a:ext cx="6256259" cy="1698687"/>
            </a:xfrm>
            <a:prstGeom prst="rect">
              <a:avLst/>
            </a:prstGeom>
          </p:spPr>
          <p:txBody>
            <a:bodyPr anchor="ctr" rtlCol="false" tIns="50800" lIns="50800" bIns="50800" rIns="50800"/>
            <a:lstStyle/>
            <a:p>
              <a:pPr algn="ctr" marL="0" indent="0" lvl="0">
                <a:lnSpc>
                  <a:spcPts val="1679"/>
                </a:lnSpc>
                <a:spcBef>
                  <a:spcPct val="0"/>
                </a:spcBef>
              </a:pPr>
            </a:p>
          </p:txBody>
        </p:sp>
      </p:grpSp>
      <p:grpSp>
        <p:nvGrpSpPr>
          <p:cNvPr name="Group 6" id="6"/>
          <p:cNvGrpSpPr/>
          <p:nvPr/>
        </p:nvGrpSpPr>
        <p:grpSpPr>
          <a:xfrm rot="0">
            <a:off x="1396474" y="7818115"/>
            <a:ext cx="15495051" cy="1241283"/>
            <a:chOff x="0" y="0"/>
            <a:chExt cx="5148443" cy="412433"/>
          </a:xfrm>
        </p:grpSpPr>
        <p:sp>
          <p:nvSpPr>
            <p:cNvPr name="Freeform 7" id="7"/>
            <p:cNvSpPr/>
            <p:nvPr/>
          </p:nvSpPr>
          <p:spPr>
            <a:xfrm flipH="false" flipV="false" rot="0">
              <a:off x="0" y="0"/>
              <a:ext cx="5148443" cy="412433"/>
            </a:xfrm>
            <a:custGeom>
              <a:avLst/>
              <a:gdLst/>
              <a:ahLst/>
              <a:cxnLst/>
              <a:rect r="r" b="b" t="t" l="l"/>
              <a:pathLst>
                <a:path h="412433" w="5148443">
                  <a:moveTo>
                    <a:pt x="43469" y="0"/>
                  </a:moveTo>
                  <a:lnTo>
                    <a:pt x="5104974" y="0"/>
                  </a:lnTo>
                  <a:cubicBezTo>
                    <a:pt x="5128981" y="0"/>
                    <a:pt x="5148443" y="19462"/>
                    <a:pt x="5148443" y="43469"/>
                  </a:cubicBezTo>
                  <a:lnTo>
                    <a:pt x="5148443" y="368965"/>
                  </a:lnTo>
                  <a:cubicBezTo>
                    <a:pt x="5148443" y="392972"/>
                    <a:pt x="5128981" y="412433"/>
                    <a:pt x="5104974" y="412433"/>
                  </a:cubicBezTo>
                  <a:lnTo>
                    <a:pt x="43469" y="412433"/>
                  </a:lnTo>
                  <a:cubicBezTo>
                    <a:pt x="19462" y="412433"/>
                    <a:pt x="0" y="392972"/>
                    <a:pt x="0" y="368965"/>
                  </a:cubicBezTo>
                  <a:lnTo>
                    <a:pt x="0" y="43469"/>
                  </a:lnTo>
                  <a:cubicBezTo>
                    <a:pt x="0" y="19462"/>
                    <a:pt x="19462" y="0"/>
                    <a:pt x="43469" y="0"/>
                  </a:cubicBezTo>
                  <a:close/>
                </a:path>
              </a:pathLst>
            </a:custGeom>
            <a:solidFill>
              <a:srgbClr val="000000">
                <a:alpha val="0"/>
              </a:srgbClr>
            </a:solidFill>
            <a:ln w="95250" cap="rnd">
              <a:solidFill>
                <a:srgbClr val="FFEFCD"/>
              </a:solidFill>
              <a:prstDash val="solid"/>
              <a:round/>
            </a:ln>
          </p:spPr>
        </p:sp>
        <p:sp>
          <p:nvSpPr>
            <p:cNvPr name="TextBox 8" id="8"/>
            <p:cNvSpPr txBox="true"/>
            <p:nvPr/>
          </p:nvSpPr>
          <p:spPr>
            <a:xfrm>
              <a:off x="0" y="-19050"/>
              <a:ext cx="5148443" cy="431483"/>
            </a:xfrm>
            <a:prstGeom prst="rect">
              <a:avLst/>
            </a:prstGeom>
          </p:spPr>
          <p:txBody>
            <a:bodyPr anchor="ctr" rtlCol="false" tIns="50800" lIns="50800" bIns="50800" rIns="50800"/>
            <a:lstStyle/>
            <a:p>
              <a:pPr algn="ctr" marL="0" indent="0" lvl="0">
                <a:lnSpc>
                  <a:spcPts val="1679"/>
                </a:lnSpc>
                <a:spcBef>
                  <a:spcPct val="0"/>
                </a:spcBef>
              </a:pPr>
            </a:p>
          </p:txBody>
        </p:sp>
      </p:grpSp>
      <p:sp>
        <p:nvSpPr>
          <p:cNvPr name="Freeform 9" id="9"/>
          <p:cNvSpPr/>
          <p:nvPr/>
        </p:nvSpPr>
        <p:spPr>
          <a:xfrm flipH="false" flipV="false" rot="261418">
            <a:off x="5835539" y="8511687"/>
            <a:ext cx="1961286" cy="1085946"/>
          </a:xfrm>
          <a:custGeom>
            <a:avLst/>
            <a:gdLst/>
            <a:ahLst/>
            <a:cxnLst/>
            <a:rect r="r" b="b" t="t" l="l"/>
            <a:pathLst>
              <a:path h="1085946" w="1961286">
                <a:moveTo>
                  <a:pt x="0" y="0"/>
                </a:moveTo>
                <a:lnTo>
                  <a:pt x="1961286" y="0"/>
                </a:lnTo>
                <a:lnTo>
                  <a:pt x="1961286" y="1085945"/>
                </a:lnTo>
                <a:lnTo>
                  <a:pt x="0" y="1085945"/>
                </a:lnTo>
                <a:lnTo>
                  <a:pt x="0" y="0"/>
                </a:lnTo>
                <a:close/>
              </a:path>
            </a:pathLst>
          </a:custGeom>
          <a:blipFill>
            <a:blip r:embed="rId2"/>
            <a:stretch>
              <a:fillRect l="-175356" t="-354636" r="-37669" b="-1172"/>
            </a:stretch>
          </a:blipFill>
        </p:spPr>
      </p:sp>
      <p:sp>
        <p:nvSpPr>
          <p:cNvPr name="Freeform 10" id="10"/>
          <p:cNvSpPr/>
          <p:nvPr/>
        </p:nvSpPr>
        <p:spPr>
          <a:xfrm flipH="true" flipV="false" rot="5400000">
            <a:off x="2951256" y="6828127"/>
            <a:ext cx="731838" cy="1996469"/>
          </a:xfrm>
          <a:custGeom>
            <a:avLst/>
            <a:gdLst/>
            <a:ahLst/>
            <a:cxnLst/>
            <a:rect r="r" b="b" t="t" l="l"/>
            <a:pathLst>
              <a:path h="1996469" w="731838">
                <a:moveTo>
                  <a:pt x="731838" y="0"/>
                </a:moveTo>
                <a:lnTo>
                  <a:pt x="0" y="0"/>
                </a:lnTo>
                <a:lnTo>
                  <a:pt x="0" y="1996469"/>
                </a:lnTo>
                <a:lnTo>
                  <a:pt x="731838" y="1996469"/>
                </a:lnTo>
                <a:lnTo>
                  <a:pt x="731838" y="0"/>
                </a:lnTo>
                <a:close/>
              </a:path>
            </a:pathLst>
          </a:custGeom>
          <a:blipFill>
            <a:blip r:embed="rId2"/>
            <a:stretch>
              <a:fillRect l="0" t="-62401" r="-590899" b="-41790"/>
            </a:stretch>
          </a:blipFill>
        </p:spPr>
      </p:sp>
      <p:sp>
        <p:nvSpPr>
          <p:cNvPr name="Freeform 11" id="11"/>
          <p:cNvSpPr/>
          <p:nvPr/>
        </p:nvSpPr>
        <p:spPr>
          <a:xfrm flipH="false" flipV="false" rot="0">
            <a:off x="14909174" y="7460442"/>
            <a:ext cx="968167" cy="1959872"/>
          </a:xfrm>
          <a:custGeom>
            <a:avLst/>
            <a:gdLst/>
            <a:ahLst/>
            <a:cxnLst/>
            <a:rect r="r" b="b" t="t" l="l"/>
            <a:pathLst>
              <a:path h="1959872" w="968167">
                <a:moveTo>
                  <a:pt x="0" y="0"/>
                </a:moveTo>
                <a:lnTo>
                  <a:pt x="968167" y="0"/>
                </a:lnTo>
                <a:lnTo>
                  <a:pt x="968167" y="1959873"/>
                </a:lnTo>
                <a:lnTo>
                  <a:pt x="0" y="1959873"/>
                </a:lnTo>
                <a:lnTo>
                  <a:pt x="0" y="0"/>
                </a:lnTo>
                <a:close/>
              </a:path>
            </a:pathLst>
          </a:custGeom>
          <a:blipFill>
            <a:blip r:embed="rId2"/>
            <a:stretch>
              <a:fillRect l="-206376" t="0" r="-201112" b="-102124"/>
            </a:stretch>
          </a:blipFill>
        </p:spPr>
      </p:sp>
      <p:sp>
        <p:nvSpPr>
          <p:cNvPr name="Freeform 12" id="12"/>
          <p:cNvSpPr/>
          <p:nvPr/>
        </p:nvSpPr>
        <p:spPr>
          <a:xfrm flipH="false" flipV="false" rot="0">
            <a:off x="13555692" y="7460442"/>
            <a:ext cx="968167" cy="1959872"/>
          </a:xfrm>
          <a:custGeom>
            <a:avLst/>
            <a:gdLst/>
            <a:ahLst/>
            <a:cxnLst/>
            <a:rect r="r" b="b" t="t" l="l"/>
            <a:pathLst>
              <a:path h="1959872" w="968167">
                <a:moveTo>
                  <a:pt x="0" y="0"/>
                </a:moveTo>
                <a:lnTo>
                  <a:pt x="968167" y="0"/>
                </a:lnTo>
                <a:lnTo>
                  <a:pt x="968167" y="1959873"/>
                </a:lnTo>
                <a:lnTo>
                  <a:pt x="0" y="1959873"/>
                </a:lnTo>
                <a:lnTo>
                  <a:pt x="0" y="0"/>
                </a:lnTo>
                <a:close/>
              </a:path>
            </a:pathLst>
          </a:custGeom>
          <a:blipFill>
            <a:blip r:embed="rId2"/>
            <a:stretch>
              <a:fillRect l="-206376" t="0" r="-201112" b="-102124"/>
            </a:stretch>
          </a:blipFill>
        </p:spPr>
      </p:sp>
      <p:sp>
        <p:nvSpPr>
          <p:cNvPr name="Freeform 13" id="13"/>
          <p:cNvSpPr/>
          <p:nvPr/>
        </p:nvSpPr>
        <p:spPr>
          <a:xfrm flipH="false" flipV="false" rot="0">
            <a:off x="3067521" y="2587711"/>
            <a:ext cx="12178938" cy="5604569"/>
          </a:xfrm>
          <a:custGeom>
            <a:avLst/>
            <a:gdLst/>
            <a:ahLst/>
            <a:cxnLst/>
            <a:rect r="r" b="b" t="t" l="l"/>
            <a:pathLst>
              <a:path h="5604569" w="12178938">
                <a:moveTo>
                  <a:pt x="0" y="0"/>
                </a:moveTo>
                <a:lnTo>
                  <a:pt x="12178938" y="0"/>
                </a:lnTo>
                <a:lnTo>
                  <a:pt x="12178938" y="5604569"/>
                </a:lnTo>
                <a:lnTo>
                  <a:pt x="0" y="5604569"/>
                </a:lnTo>
                <a:lnTo>
                  <a:pt x="0" y="0"/>
                </a:lnTo>
                <a:close/>
              </a:path>
            </a:pathLst>
          </a:custGeom>
          <a:blipFill>
            <a:blip r:embed="rId3"/>
            <a:stretch>
              <a:fillRect l="-213" t="-14487" r="0" b="-778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A3A6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293842" y="8268046"/>
            <a:ext cx="1606907" cy="889730"/>
          </a:xfrm>
          <a:custGeom>
            <a:avLst/>
            <a:gdLst/>
            <a:ahLst/>
            <a:cxnLst/>
            <a:rect r="r" b="b" t="t" l="l"/>
            <a:pathLst>
              <a:path h="889730" w="1606907">
                <a:moveTo>
                  <a:pt x="0" y="0"/>
                </a:moveTo>
                <a:lnTo>
                  <a:pt x="1606907" y="0"/>
                </a:lnTo>
                <a:lnTo>
                  <a:pt x="1606907" y="889730"/>
                </a:lnTo>
                <a:lnTo>
                  <a:pt x="0" y="889730"/>
                </a:lnTo>
                <a:lnTo>
                  <a:pt x="0" y="0"/>
                </a:lnTo>
                <a:close/>
              </a:path>
            </a:pathLst>
          </a:custGeom>
          <a:blipFill>
            <a:blip r:embed="rId2"/>
            <a:stretch>
              <a:fillRect l="-175356" t="-354636" r="-37669" b="-1172"/>
            </a:stretch>
          </a:blipFill>
        </p:spPr>
      </p:sp>
      <p:sp>
        <p:nvSpPr>
          <p:cNvPr name="Freeform 3" id="3"/>
          <p:cNvSpPr/>
          <p:nvPr/>
        </p:nvSpPr>
        <p:spPr>
          <a:xfrm flipH="false" flipV="false" rot="0">
            <a:off x="11795841" y="7910036"/>
            <a:ext cx="793232" cy="1605749"/>
          </a:xfrm>
          <a:custGeom>
            <a:avLst/>
            <a:gdLst/>
            <a:ahLst/>
            <a:cxnLst/>
            <a:rect r="r" b="b" t="t" l="l"/>
            <a:pathLst>
              <a:path h="1605749" w="793232">
                <a:moveTo>
                  <a:pt x="0" y="0"/>
                </a:moveTo>
                <a:lnTo>
                  <a:pt x="793232" y="0"/>
                </a:lnTo>
                <a:lnTo>
                  <a:pt x="793232" y="1605750"/>
                </a:lnTo>
                <a:lnTo>
                  <a:pt x="0" y="1605750"/>
                </a:lnTo>
                <a:lnTo>
                  <a:pt x="0" y="0"/>
                </a:lnTo>
                <a:close/>
              </a:path>
            </a:pathLst>
          </a:custGeom>
          <a:blipFill>
            <a:blip r:embed="rId2"/>
            <a:stretch>
              <a:fillRect l="-206376" t="0" r="-201112" b="-102124"/>
            </a:stretch>
          </a:blipFill>
        </p:spPr>
      </p:sp>
      <p:sp>
        <p:nvSpPr>
          <p:cNvPr name="Freeform 4" id="4"/>
          <p:cNvSpPr/>
          <p:nvPr/>
        </p:nvSpPr>
        <p:spPr>
          <a:xfrm flipH="false" flipV="false" rot="0">
            <a:off x="12842753" y="8018224"/>
            <a:ext cx="802364" cy="1389375"/>
          </a:xfrm>
          <a:custGeom>
            <a:avLst/>
            <a:gdLst/>
            <a:ahLst/>
            <a:cxnLst/>
            <a:rect r="r" b="b" t="t" l="l"/>
            <a:pathLst>
              <a:path h="1389375" w="802364">
                <a:moveTo>
                  <a:pt x="0" y="0"/>
                </a:moveTo>
                <a:lnTo>
                  <a:pt x="802365" y="0"/>
                </a:lnTo>
                <a:lnTo>
                  <a:pt x="802365" y="1389375"/>
                </a:lnTo>
                <a:lnTo>
                  <a:pt x="0" y="1389375"/>
                </a:lnTo>
                <a:lnTo>
                  <a:pt x="0" y="0"/>
                </a:lnTo>
                <a:close/>
              </a:path>
            </a:pathLst>
          </a:custGeom>
          <a:blipFill>
            <a:blip r:embed="rId3"/>
            <a:stretch>
              <a:fillRect l="0" t="0" r="0" b="0"/>
            </a:stretch>
          </a:blipFill>
        </p:spPr>
      </p:sp>
      <p:sp>
        <p:nvSpPr>
          <p:cNvPr name="Freeform 5" id="5"/>
          <p:cNvSpPr/>
          <p:nvPr/>
        </p:nvSpPr>
        <p:spPr>
          <a:xfrm flipH="false" flipV="false" rot="0">
            <a:off x="13898798" y="7776131"/>
            <a:ext cx="1321640" cy="1873560"/>
          </a:xfrm>
          <a:custGeom>
            <a:avLst/>
            <a:gdLst/>
            <a:ahLst/>
            <a:cxnLst/>
            <a:rect r="r" b="b" t="t" l="l"/>
            <a:pathLst>
              <a:path h="1873560" w="1321640">
                <a:moveTo>
                  <a:pt x="0" y="0"/>
                </a:moveTo>
                <a:lnTo>
                  <a:pt x="1321641" y="0"/>
                </a:lnTo>
                <a:lnTo>
                  <a:pt x="1321641" y="1873560"/>
                </a:lnTo>
                <a:lnTo>
                  <a:pt x="0" y="1873560"/>
                </a:lnTo>
                <a:lnTo>
                  <a:pt x="0" y="0"/>
                </a:lnTo>
                <a:close/>
              </a:path>
            </a:pathLst>
          </a:custGeom>
          <a:blipFill>
            <a:blip r:embed="rId4"/>
            <a:stretch>
              <a:fillRect l="0" t="0" r="0" b="0"/>
            </a:stretch>
          </a:blipFill>
        </p:spPr>
      </p:sp>
      <p:sp>
        <p:nvSpPr>
          <p:cNvPr name="Freeform 6" id="6"/>
          <p:cNvSpPr/>
          <p:nvPr/>
        </p:nvSpPr>
        <p:spPr>
          <a:xfrm flipH="false" flipV="false" rot="0">
            <a:off x="8785475" y="8028278"/>
            <a:ext cx="1613275" cy="1369267"/>
          </a:xfrm>
          <a:custGeom>
            <a:avLst/>
            <a:gdLst/>
            <a:ahLst/>
            <a:cxnLst/>
            <a:rect r="r" b="b" t="t" l="l"/>
            <a:pathLst>
              <a:path h="1369267" w="1613275">
                <a:moveTo>
                  <a:pt x="0" y="0"/>
                </a:moveTo>
                <a:lnTo>
                  <a:pt x="1613275" y="0"/>
                </a:lnTo>
                <a:lnTo>
                  <a:pt x="1613275" y="1369267"/>
                </a:lnTo>
                <a:lnTo>
                  <a:pt x="0" y="1369267"/>
                </a:lnTo>
                <a:lnTo>
                  <a:pt x="0" y="0"/>
                </a:lnTo>
                <a:close/>
              </a:path>
            </a:pathLst>
          </a:custGeom>
          <a:blipFill>
            <a:blip r:embed="rId5"/>
            <a:stretch>
              <a:fillRect l="0" t="0" r="0" b="0"/>
            </a:stretch>
          </a:blipFill>
        </p:spPr>
      </p:sp>
      <p:sp>
        <p:nvSpPr>
          <p:cNvPr name="Freeform 7" id="7"/>
          <p:cNvSpPr/>
          <p:nvPr/>
        </p:nvSpPr>
        <p:spPr>
          <a:xfrm flipH="false" flipV="false" rot="0">
            <a:off x="7025796" y="7895663"/>
            <a:ext cx="610893" cy="1634497"/>
          </a:xfrm>
          <a:custGeom>
            <a:avLst/>
            <a:gdLst/>
            <a:ahLst/>
            <a:cxnLst/>
            <a:rect r="r" b="b" t="t" l="l"/>
            <a:pathLst>
              <a:path h="1634497" w="610893">
                <a:moveTo>
                  <a:pt x="0" y="0"/>
                </a:moveTo>
                <a:lnTo>
                  <a:pt x="610894" y="0"/>
                </a:lnTo>
                <a:lnTo>
                  <a:pt x="610894" y="1634497"/>
                </a:lnTo>
                <a:lnTo>
                  <a:pt x="0" y="1634497"/>
                </a:lnTo>
                <a:lnTo>
                  <a:pt x="0" y="0"/>
                </a:lnTo>
                <a:close/>
              </a:path>
            </a:pathLst>
          </a:custGeom>
          <a:blipFill>
            <a:blip r:embed="rId6"/>
            <a:stretch>
              <a:fillRect l="0" t="0" r="0" b="0"/>
            </a:stretch>
          </a:blipFill>
        </p:spPr>
      </p:sp>
      <p:sp>
        <p:nvSpPr>
          <p:cNvPr name="Freeform 8" id="8"/>
          <p:cNvSpPr/>
          <p:nvPr/>
        </p:nvSpPr>
        <p:spPr>
          <a:xfrm flipH="false" flipV="false" rot="0">
            <a:off x="7890370" y="7909457"/>
            <a:ext cx="641424" cy="1606907"/>
          </a:xfrm>
          <a:custGeom>
            <a:avLst/>
            <a:gdLst/>
            <a:ahLst/>
            <a:cxnLst/>
            <a:rect r="r" b="b" t="t" l="l"/>
            <a:pathLst>
              <a:path h="1606907" w="641424">
                <a:moveTo>
                  <a:pt x="0" y="0"/>
                </a:moveTo>
                <a:lnTo>
                  <a:pt x="641424" y="0"/>
                </a:lnTo>
                <a:lnTo>
                  <a:pt x="641424" y="1606908"/>
                </a:lnTo>
                <a:lnTo>
                  <a:pt x="0" y="1606908"/>
                </a:lnTo>
                <a:lnTo>
                  <a:pt x="0" y="0"/>
                </a:lnTo>
                <a:close/>
              </a:path>
            </a:pathLst>
          </a:custGeom>
          <a:blipFill>
            <a:blip r:embed="rId7"/>
            <a:stretch>
              <a:fillRect l="0" t="0" r="0" b="0"/>
            </a:stretch>
          </a:blipFill>
        </p:spPr>
      </p:sp>
      <p:sp>
        <p:nvSpPr>
          <p:cNvPr name="TextBox 9" id="9"/>
          <p:cNvSpPr txBox="true"/>
          <p:nvPr/>
        </p:nvSpPr>
        <p:spPr>
          <a:xfrm rot="0">
            <a:off x="3651071" y="597898"/>
            <a:ext cx="10985857" cy="647700"/>
          </a:xfrm>
          <a:prstGeom prst="rect">
            <a:avLst/>
          </a:prstGeom>
        </p:spPr>
        <p:txBody>
          <a:bodyPr anchor="t" rtlCol="false" tIns="0" lIns="0" bIns="0" rIns="0">
            <a:spAutoFit/>
          </a:bodyPr>
          <a:lstStyle/>
          <a:p>
            <a:pPr algn="ctr" marL="0" indent="0" lvl="1">
              <a:lnSpc>
                <a:spcPts val="5039"/>
              </a:lnSpc>
              <a:spcBef>
                <a:spcPct val="0"/>
              </a:spcBef>
            </a:pPr>
            <a:r>
              <a:rPr lang="en-US" sz="4199">
                <a:solidFill>
                  <a:srgbClr val="FFFFFF"/>
                </a:solidFill>
                <a:latin typeface="Open Sauce 2 Heavy"/>
              </a:rPr>
              <a:t>TAMPILAN</a:t>
            </a:r>
          </a:p>
        </p:txBody>
      </p:sp>
      <p:grpSp>
        <p:nvGrpSpPr>
          <p:cNvPr name="Group 10" id="10"/>
          <p:cNvGrpSpPr/>
          <p:nvPr/>
        </p:nvGrpSpPr>
        <p:grpSpPr>
          <a:xfrm rot="0">
            <a:off x="3067561" y="7969740"/>
            <a:ext cx="3502016" cy="1486342"/>
            <a:chOff x="0" y="0"/>
            <a:chExt cx="4669355" cy="1981790"/>
          </a:xfrm>
        </p:grpSpPr>
        <p:grpSp>
          <p:nvGrpSpPr>
            <p:cNvPr name="Group 11" id="11"/>
            <p:cNvGrpSpPr/>
            <p:nvPr/>
          </p:nvGrpSpPr>
          <p:grpSpPr>
            <a:xfrm rot="0">
              <a:off x="0" y="0"/>
              <a:ext cx="4669355" cy="1981790"/>
              <a:chOff x="0" y="0"/>
              <a:chExt cx="1240464" cy="526484"/>
            </a:xfrm>
          </p:grpSpPr>
          <p:sp>
            <p:nvSpPr>
              <p:cNvPr name="Freeform 12" id="12"/>
              <p:cNvSpPr/>
              <p:nvPr/>
            </p:nvSpPr>
            <p:spPr>
              <a:xfrm flipH="false" flipV="false" rot="0">
                <a:off x="0" y="0"/>
                <a:ext cx="1240464" cy="526484"/>
              </a:xfrm>
              <a:custGeom>
                <a:avLst/>
                <a:gdLst/>
                <a:ahLst/>
                <a:cxnLst/>
                <a:rect r="r" b="b" t="t" l="l"/>
                <a:pathLst>
                  <a:path h="526484" w="1240464">
                    <a:moveTo>
                      <a:pt x="62211" y="0"/>
                    </a:moveTo>
                    <a:lnTo>
                      <a:pt x="1178253" y="0"/>
                    </a:lnTo>
                    <a:cubicBezTo>
                      <a:pt x="1194752" y="0"/>
                      <a:pt x="1210576" y="6554"/>
                      <a:pt x="1222243" y="18221"/>
                    </a:cubicBezTo>
                    <a:cubicBezTo>
                      <a:pt x="1233910" y="29888"/>
                      <a:pt x="1240464" y="45712"/>
                      <a:pt x="1240464" y="62211"/>
                    </a:cubicBezTo>
                    <a:lnTo>
                      <a:pt x="1240464" y="464272"/>
                    </a:lnTo>
                    <a:cubicBezTo>
                      <a:pt x="1240464" y="480772"/>
                      <a:pt x="1233910" y="496596"/>
                      <a:pt x="1222243" y="508262"/>
                    </a:cubicBezTo>
                    <a:cubicBezTo>
                      <a:pt x="1210576" y="519929"/>
                      <a:pt x="1194752" y="526484"/>
                      <a:pt x="1178253" y="526484"/>
                    </a:cubicBezTo>
                    <a:lnTo>
                      <a:pt x="62211" y="526484"/>
                    </a:lnTo>
                    <a:cubicBezTo>
                      <a:pt x="45712" y="526484"/>
                      <a:pt x="29888" y="519929"/>
                      <a:pt x="18221" y="508262"/>
                    </a:cubicBezTo>
                    <a:cubicBezTo>
                      <a:pt x="6554" y="496596"/>
                      <a:pt x="0" y="480772"/>
                      <a:pt x="0" y="464272"/>
                    </a:cubicBezTo>
                    <a:lnTo>
                      <a:pt x="0" y="62211"/>
                    </a:lnTo>
                    <a:cubicBezTo>
                      <a:pt x="0" y="45712"/>
                      <a:pt x="6554" y="29888"/>
                      <a:pt x="18221" y="18221"/>
                    </a:cubicBezTo>
                    <a:cubicBezTo>
                      <a:pt x="29888" y="6554"/>
                      <a:pt x="45712" y="0"/>
                      <a:pt x="62211" y="0"/>
                    </a:cubicBezTo>
                    <a:close/>
                  </a:path>
                </a:pathLst>
              </a:custGeom>
              <a:solidFill>
                <a:srgbClr val="FFFFFF"/>
              </a:solidFill>
              <a:ln cap="rnd">
                <a:noFill/>
                <a:prstDash val="solid"/>
                <a:round/>
              </a:ln>
            </p:spPr>
          </p:sp>
          <p:sp>
            <p:nvSpPr>
              <p:cNvPr name="TextBox 13" id="13"/>
              <p:cNvSpPr txBox="true"/>
              <p:nvPr/>
            </p:nvSpPr>
            <p:spPr>
              <a:xfrm>
                <a:off x="0" y="-9525"/>
                <a:ext cx="1240464" cy="536009"/>
              </a:xfrm>
              <a:prstGeom prst="rect">
                <a:avLst/>
              </a:prstGeom>
            </p:spPr>
            <p:txBody>
              <a:bodyPr anchor="ctr" rtlCol="false" tIns="254000" lIns="254000" bIns="254000" rIns="254000"/>
              <a:lstStyle/>
              <a:p>
                <a:pPr algn="l" marL="0" indent="0" lvl="0">
                  <a:lnSpc>
                    <a:spcPts val="2520"/>
                  </a:lnSpc>
                  <a:spcBef>
                    <a:spcPct val="0"/>
                  </a:spcBef>
                </a:pPr>
              </a:p>
            </p:txBody>
          </p:sp>
        </p:grpSp>
        <p:sp>
          <p:nvSpPr>
            <p:cNvPr name="TextBox 14" id="14"/>
            <p:cNvSpPr txBox="true"/>
            <p:nvPr/>
          </p:nvSpPr>
          <p:spPr>
            <a:xfrm rot="0">
              <a:off x="512142" y="457495"/>
              <a:ext cx="3645070" cy="1066800"/>
            </a:xfrm>
            <a:prstGeom prst="rect">
              <a:avLst/>
            </a:prstGeom>
          </p:spPr>
          <p:txBody>
            <a:bodyPr anchor="t" rtlCol="false" tIns="0" lIns="0" bIns="0" rIns="0">
              <a:spAutoFit/>
            </a:bodyPr>
            <a:lstStyle/>
            <a:p>
              <a:pPr algn="ctr" marL="0" indent="0" lvl="0">
                <a:lnSpc>
                  <a:spcPts val="2160"/>
                </a:lnSpc>
                <a:spcBef>
                  <a:spcPct val="0"/>
                </a:spcBef>
              </a:pPr>
              <a:r>
                <a:rPr lang="en-US" sz="1800">
                  <a:solidFill>
                    <a:srgbClr val="3A3A66"/>
                  </a:solidFill>
                  <a:latin typeface="Open Sauce 2 Bold"/>
                </a:rPr>
                <a:t>Pada tampilan ini user memasukkan data penyewa </a:t>
              </a:r>
            </a:p>
          </p:txBody>
        </p:sp>
      </p:grpSp>
      <p:sp>
        <p:nvSpPr>
          <p:cNvPr name="Freeform 15" id="15"/>
          <p:cNvSpPr/>
          <p:nvPr/>
        </p:nvSpPr>
        <p:spPr>
          <a:xfrm flipH="false" flipV="false" rot="0">
            <a:off x="3772990" y="1751108"/>
            <a:ext cx="10024971" cy="5639046"/>
          </a:xfrm>
          <a:custGeom>
            <a:avLst/>
            <a:gdLst/>
            <a:ahLst/>
            <a:cxnLst/>
            <a:rect r="r" b="b" t="t" l="l"/>
            <a:pathLst>
              <a:path h="5639046" w="10024971">
                <a:moveTo>
                  <a:pt x="0" y="0"/>
                </a:moveTo>
                <a:lnTo>
                  <a:pt x="10024970" y="0"/>
                </a:lnTo>
                <a:lnTo>
                  <a:pt x="10024970" y="5639046"/>
                </a:lnTo>
                <a:lnTo>
                  <a:pt x="0" y="5639046"/>
                </a:lnTo>
                <a:lnTo>
                  <a:pt x="0" y="0"/>
                </a:lnTo>
                <a:close/>
              </a:path>
            </a:pathLst>
          </a:custGeom>
          <a:blipFill>
            <a:blip r:embed="rId8"/>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A3A6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293842" y="8268046"/>
            <a:ext cx="1606907" cy="889730"/>
          </a:xfrm>
          <a:custGeom>
            <a:avLst/>
            <a:gdLst/>
            <a:ahLst/>
            <a:cxnLst/>
            <a:rect r="r" b="b" t="t" l="l"/>
            <a:pathLst>
              <a:path h="889730" w="1606907">
                <a:moveTo>
                  <a:pt x="0" y="0"/>
                </a:moveTo>
                <a:lnTo>
                  <a:pt x="1606907" y="0"/>
                </a:lnTo>
                <a:lnTo>
                  <a:pt x="1606907" y="889730"/>
                </a:lnTo>
                <a:lnTo>
                  <a:pt x="0" y="889730"/>
                </a:lnTo>
                <a:lnTo>
                  <a:pt x="0" y="0"/>
                </a:lnTo>
                <a:close/>
              </a:path>
            </a:pathLst>
          </a:custGeom>
          <a:blipFill>
            <a:blip r:embed="rId2"/>
            <a:stretch>
              <a:fillRect l="-175356" t="-354636" r="-37669" b="-1172"/>
            </a:stretch>
          </a:blipFill>
        </p:spPr>
      </p:sp>
      <p:sp>
        <p:nvSpPr>
          <p:cNvPr name="Freeform 3" id="3"/>
          <p:cNvSpPr/>
          <p:nvPr/>
        </p:nvSpPr>
        <p:spPr>
          <a:xfrm flipH="false" flipV="false" rot="0">
            <a:off x="11795841" y="7910036"/>
            <a:ext cx="793232" cy="1605749"/>
          </a:xfrm>
          <a:custGeom>
            <a:avLst/>
            <a:gdLst/>
            <a:ahLst/>
            <a:cxnLst/>
            <a:rect r="r" b="b" t="t" l="l"/>
            <a:pathLst>
              <a:path h="1605749" w="793232">
                <a:moveTo>
                  <a:pt x="0" y="0"/>
                </a:moveTo>
                <a:lnTo>
                  <a:pt x="793232" y="0"/>
                </a:lnTo>
                <a:lnTo>
                  <a:pt x="793232" y="1605750"/>
                </a:lnTo>
                <a:lnTo>
                  <a:pt x="0" y="1605750"/>
                </a:lnTo>
                <a:lnTo>
                  <a:pt x="0" y="0"/>
                </a:lnTo>
                <a:close/>
              </a:path>
            </a:pathLst>
          </a:custGeom>
          <a:blipFill>
            <a:blip r:embed="rId2"/>
            <a:stretch>
              <a:fillRect l="-206376" t="0" r="-201112" b="-102124"/>
            </a:stretch>
          </a:blipFill>
        </p:spPr>
      </p:sp>
      <p:sp>
        <p:nvSpPr>
          <p:cNvPr name="Freeform 4" id="4"/>
          <p:cNvSpPr/>
          <p:nvPr/>
        </p:nvSpPr>
        <p:spPr>
          <a:xfrm flipH="false" flipV="false" rot="0">
            <a:off x="12842753" y="8018224"/>
            <a:ext cx="802364" cy="1389375"/>
          </a:xfrm>
          <a:custGeom>
            <a:avLst/>
            <a:gdLst/>
            <a:ahLst/>
            <a:cxnLst/>
            <a:rect r="r" b="b" t="t" l="l"/>
            <a:pathLst>
              <a:path h="1389375" w="802364">
                <a:moveTo>
                  <a:pt x="0" y="0"/>
                </a:moveTo>
                <a:lnTo>
                  <a:pt x="802365" y="0"/>
                </a:lnTo>
                <a:lnTo>
                  <a:pt x="802365" y="1389375"/>
                </a:lnTo>
                <a:lnTo>
                  <a:pt x="0" y="1389375"/>
                </a:lnTo>
                <a:lnTo>
                  <a:pt x="0" y="0"/>
                </a:lnTo>
                <a:close/>
              </a:path>
            </a:pathLst>
          </a:custGeom>
          <a:blipFill>
            <a:blip r:embed="rId3"/>
            <a:stretch>
              <a:fillRect l="0" t="0" r="0" b="0"/>
            </a:stretch>
          </a:blipFill>
        </p:spPr>
      </p:sp>
      <p:sp>
        <p:nvSpPr>
          <p:cNvPr name="Freeform 5" id="5"/>
          <p:cNvSpPr/>
          <p:nvPr/>
        </p:nvSpPr>
        <p:spPr>
          <a:xfrm flipH="false" flipV="false" rot="0">
            <a:off x="13898798" y="7776131"/>
            <a:ext cx="1321640" cy="1873560"/>
          </a:xfrm>
          <a:custGeom>
            <a:avLst/>
            <a:gdLst/>
            <a:ahLst/>
            <a:cxnLst/>
            <a:rect r="r" b="b" t="t" l="l"/>
            <a:pathLst>
              <a:path h="1873560" w="1321640">
                <a:moveTo>
                  <a:pt x="0" y="0"/>
                </a:moveTo>
                <a:lnTo>
                  <a:pt x="1321641" y="0"/>
                </a:lnTo>
                <a:lnTo>
                  <a:pt x="1321641" y="1873560"/>
                </a:lnTo>
                <a:lnTo>
                  <a:pt x="0" y="1873560"/>
                </a:lnTo>
                <a:lnTo>
                  <a:pt x="0" y="0"/>
                </a:lnTo>
                <a:close/>
              </a:path>
            </a:pathLst>
          </a:custGeom>
          <a:blipFill>
            <a:blip r:embed="rId4"/>
            <a:stretch>
              <a:fillRect l="0" t="0" r="0" b="0"/>
            </a:stretch>
          </a:blipFill>
        </p:spPr>
      </p:sp>
      <p:sp>
        <p:nvSpPr>
          <p:cNvPr name="Freeform 6" id="6"/>
          <p:cNvSpPr/>
          <p:nvPr/>
        </p:nvSpPr>
        <p:spPr>
          <a:xfrm flipH="false" flipV="false" rot="0">
            <a:off x="8785475" y="8028278"/>
            <a:ext cx="1613275" cy="1369267"/>
          </a:xfrm>
          <a:custGeom>
            <a:avLst/>
            <a:gdLst/>
            <a:ahLst/>
            <a:cxnLst/>
            <a:rect r="r" b="b" t="t" l="l"/>
            <a:pathLst>
              <a:path h="1369267" w="1613275">
                <a:moveTo>
                  <a:pt x="0" y="0"/>
                </a:moveTo>
                <a:lnTo>
                  <a:pt x="1613275" y="0"/>
                </a:lnTo>
                <a:lnTo>
                  <a:pt x="1613275" y="1369267"/>
                </a:lnTo>
                <a:lnTo>
                  <a:pt x="0" y="1369267"/>
                </a:lnTo>
                <a:lnTo>
                  <a:pt x="0" y="0"/>
                </a:lnTo>
                <a:close/>
              </a:path>
            </a:pathLst>
          </a:custGeom>
          <a:blipFill>
            <a:blip r:embed="rId5"/>
            <a:stretch>
              <a:fillRect l="0" t="0" r="0" b="0"/>
            </a:stretch>
          </a:blipFill>
        </p:spPr>
      </p:sp>
      <p:sp>
        <p:nvSpPr>
          <p:cNvPr name="Freeform 7" id="7"/>
          <p:cNvSpPr/>
          <p:nvPr/>
        </p:nvSpPr>
        <p:spPr>
          <a:xfrm flipH="false" flipV="false" rot="0">
            <a:off x="7025796" y="7895663"/>
            <a:ext cx="610893" cy="1634497"/>
          </a:xfrm>
          <a:custGeom>
            <a:avLst/>
            <a:gdLst/>
            <a:ahLst/>
            <a:cxnLst/>
            <a:rect r="r" b="b" t="t" l="l"/>
            <a:pathLst>
              <a:path h="1634497" w="610893">
                <a:moveTo>
                  <a:pt x="0" y="0"/>
                </a:moveTo>
                <a:lnTo>
                  <a:pt x="610894" y="0"/>
                </a:lnTo>
                <a:lnTo>
                  <a:pt x="610894" y="1634497"/>
                </a:lnTo>
                <a:lnTo>
                  <a:pt x="0" y="1634497"/>
                </a:lnTo>
                <a:lnTo>
                  <a:pt x="0" y="0"/>
                </a:lnTo>
                <a:close/>
              </a:path>
            </a:pathLst>
          </a:custGeom>
          <a:blipFill>
            <a:blip r:embed="rId6"/>
            <a:stretch>
              <a:fillRect l="0" t="0" r="0" b="0"/>
            </a:stretch>
          </a:blipFill>
        </p:spPr>
      </p:sp>
      <p:sp>
        <p:nvSpPr>
          <p:cNvPr name="Freeform 8" id="8"/>
          <p:cNvSpPr/>
          <p:nvPr/>
        </p:nvSpPr>
        <p:spPr>
          <a:xfrm flipH="false" flipV="false" rot="0">
            <a:off x="7890370" y="7909457"/>
            <a:ext cx="641424" cy="1606907"/>
          </a:xfrm>
          <a:custGeom>
            <a:avLst/>
            <a:gdLst/>
            <a:ahLst/>
            <a:cxnLst/>
            <a:rect r="r" b="b" t="t" l="l"/>
            <a:pathLst>
              <a:path h="1606907" w="641424">
                <a:moveTo>
                  <a:pt x="0" y="0"/>
                </a:moveTo>
                <a:lnTo>
                  <a:pt x="641424" y="0"/>
                </a:lnTo>
                <a:lnTo>
                  <a:pt x="641424" y="1606908"/>
                </a:lnTo>
                <a:lnTo>
                  <a:pt x="0" y="1606908"/>
                </a:lnTo>
                <a:lnTo>
                  <a:pt x="0" y="0"/>
                </a:lnTo>
                <a:close/>
              </a:path>
            </a:pathLst>
          </a:custGeom>
          <a:blipFill>
            <a:blip r:embed="rId7"/>
            <a:stretch>
              <a:fillRect l="0" t="0" r="0" b="0"/>
            </a:stretch>
          </a:blipFill>
        </p:spPr>
      </p:sp>
      <p:sp>
        <p:nvSpPr>
          <p:cNvPr name="TextBox 9" id="9"/>
          <p:cNvSpPr txBox="true"/>
          <p:nvPr/>
        </p:nvSpPr>
        <p:spPr>
          <a:xfrm rot="0">
            <a:off x="3651071" y="597898"/>
            <a:ext cx="10985857" cy="647700"/>
          </a:xfrm>
          <a:prstGeom prst="rect">
            <a:avLst/>
          </a:prstGeom>
        </p:spPr>
        <p:txBody>
          <a:bodyPr anchor="t" rtlCol="false" tIns="0" lIns="0" bIns="0" rIns="0">
            <a:spAutoFit/>
          </a:bodyPr>
          <a:lstStyle/>
          <a:p>
            <a:pPr algn="ctr" marL="0" indent="0" lvl="1">
              <a:lnSpc>
                <a:spcPts val="5039"/>
              </a:lnSpc>
              <a:spcBef>
                <a:spcPct val="0"/>
              </a:spcBef>
            </a:pPr>
            <a:r>
              <a:rPr lang="en-US" sz="4199">
                <a:solidFill>
                  <a:srgbClr val="FFFFFF"/>
                </a:solidFill>
                <a:latin typeface="Open Sauce 2 Heavy"/>
              </a:rPr>
              <a:t>MELIHAT DATA</a:t>
            </a:r>
          </a:p>
        </p:txBody>
      </p:sp>
      <p:grpSp>
        <p:nvGrpSpPr>
          <p:cNvPr name="Group 10" id="10"/>
          <p:cNvGrpSpPr/>
          <p:nvPr/>
        </p:nvGrpSpPr>
        <p:grpSpPr>
          <a:xfrm rot="0">
            <a:off x="3067561" y="7969740"/>
            <a:ext cx="3502016" cy="1753042"/>
            <a:chOff x="0" y="0"/>
            <a:chExt cx="4669355" cy="2337390"/>
          </a:xfrm>
        </p:grpSpPr>
        <p:grpSp>
          <p:nvGrpSpPr>
            <p:cNvPr name="Group 11" id="11"/>
            <p:cNvGrpSpPr/>
            <p:nvPr/>
          </p:nvGrpSpPr>
          <p:grpSpPr>
            <a:xfrm rot="0">
              <a:off x="0" y="0"/>
              <a:ext cx="4669355" cy="2337390"/>
              <a:chOff x="0" y="0"/>
              <a:chExt cx="1240464" cy="620953"/>
            </a:xfrm>
          </p:grpSpPr>
          <p:sp>
            <p:nvSpPr>
              <p:cNvPr name="Freeform 12" id="12"/>
              <p:cNvSpPr/>
              <p:nvPr/>
            </p:nvSpPr>
            <p:spPr>
              <a:xfrm flipH="false" flipV="false" rot="0">
                <a:off x="0" y="0"/>
                <a:ext cx="1240464" cy="620953"/>
              </a:xfrm>
              <a:custGeom>
                <a:avLst/>
                <a:gdLst/>
                <a:ahLst/>
                <a:cxnLst/>
                <a:rect r="r" b="b" t="t" l="l"/>
                <a:pathLst>
                  <a:path h="620953" w="1240464">
                    <a:moveTo>
                      <a:pt x="62211" y="0"/>
                    </a:moveTo>
                    <a:lnTo>
                      <a:pt x="1178253" y="0"/>
                    </a:lnTo>
                    <a:cubicBezTo>
                      <a:pt x="1194752" y="0"/>
                      <a:pt x="1210576" y="6554"/>
                      <a:pt x="1222243" y="18221"/>
                    </a:cubicBezTo>
                    <a:cubicBezTo>
                      <a:pt x="1233910" y="29888"/>
                      <a:pt x="1240464" y="45712"/>
                      <a:pt x="1240464" y="62211"/>
                    </a:cubicBezTo>
                    <a:lnTo>
                      <a:pt x="1240464" y="558741"/>
                    </a:lnTo>
                    <a:cubicBezTo>
                      <a:pt x="1240464" y="575241"/>
                      <a:pt x="1233910" y="591065"/>
                      <a:pt x="1222243" y="602731"/>
                    </a:cubicBezTo>
                    <a:cubicBezTo>
                      <a:pt x="1210576" y="614398"/>
                      <a:pt x="1194752" y="620953"/>
                      <a:pt x="1178253" y="620953"/>
                    </a:cubicBezTo>
                    <a:lnTo>
                      <a:pt x="62211" y="620953"/>
                    </a:lnTo>
                    <a:cubicBezTo>
                      <a:pt x="45712" y="620953"/>
                      <a:pt x="29888" y="614398"/>
                      <a:pt x="18221" y="602731"/>
                    </a:cubicBezTo>
                    <a:cubicBezTo>
                      <a:pt x="6554" y="591065"/>
                      <a:pt x="0" y="575241"/>
                      <a:pt x="0" y="558741"/>
                    </a:cubicBezTo>
                    <a:lnTo>
                      <a:pt x="0" y="62211"/>
                    </a:lnTo>
                    <a:cubicBezTo>
                      <a:pt x="0" y="45712"/>
                      <a:pt x="6554" y="29888"/>
                      <a:pt x="18221" y="18221"/>
                    </a:cubicBezTo>
                    <a:cubicBezTo>
                      <a:pt x="29888" y="6554"/>
                      <a:pt x="45712" y="0"/>
                      <a:pt x="62211" y="0"/>
                    </a:cubicBezTo>
                    <a:close/>
                  </a:path>
                </a:pathLst>
              </a:custGeom>
              <a:solidFill>
                <a:srgbClr val="FFFFFF"/>
              </a:solidFill>
              <a:ln cap="rnd">
                <a:noFill/>
                <a:prstDash val="solid"/>
                <a:round/>
              </a:ln>
            </p:spPr>
          </p:sp>
          <p:sp>
            <p:nvSpPr>
              <p:cNvPr name="TextBox 13" id="13"/>
              <p:cNvSpPr txBox="true"/>
              <p:nvPr/>
            </p:nvSpPr>
            <p:spPr>
              <a:xfrm>
                <a:off x="0" y="-9525"/>
                <a:ext cx="1240464" cy="630478"/>
              </a:xfrm>
              <a:prstGeom prst="rect">
                <a:avLst/>
              </a:prstGeom>
            </p:spPr>
            <p:txBody>
              <a:bodyPr anchor="ctr" rtlCol="false" tIns="254000" lIns="254000" bIns="254000" rIns="254000"/>
              <a:lstStyle/>
              <a:p>
                <a:pPr algn="l" marL="0" indent="0" lvl="0">
                  <a:lnSpc>
                    <a:spcPts val="2520"/>
                  </a:lnSpc>
                  <a:spcBef>
                    <a:spcPct val="0"/>
                  </a:spcBef>
                </a:pPr>
              </a:p>
            </p:txBody>
          </p:sp>
        </p:grpSp>
        <p:sp>
          <p:nvSpPr>
            <p:cNvPr name="TextBox 14" id="14"/>
            <p:cNvSpPr txBox="true"/>
            <p:nvPr/>
          </p:nvSpPr>
          <p:spPr>
            <a:xfrm rot="0">
              <a:off x="512142" y="457495"/>
              <a:ext cx="3645070" cy="1422400"/>
            </a:xfrm>
            <a:prstGeom prst="rect">
              <a:avLst/>
            </a:prstGeom>
          </p:spPr>
          <p:txBody>
            <a:bodyPr anchor="t" rtlCol="false" tIns="0" lIns="0" bIns="0" rIns="0">
              <a:spAutoFit/>
            </a:bodyPr>
            <a:lstStyle/>
            <a:p>
              <a:pPr algn="ctr" marL="0" indent="0" lvl="0">
                <a:lnSpc>
                  <a:spcPts val="2160"/>
                </a:lnSpc>
                <a:spcBef>
                  <a:spcPct val="0"/>
                </a:spcBef>
              </a:pPr>
              <a:r>
                <a:rPr lang="en-US" sz="1800">
                  <a:solidFill>
                    <a:srgbClr val="3A3A66"/>
                  </a:solidFill>
                  <a:latin typeface="Open Sauce 2 Bold"/>
                </a:rPr>
                <a:t>setelah data valid maka disimpan dan dapat dilihat pada hasil pencarian</a:t>
              </a:r>
            </a:p>
          </p:txBody>
        </p:sp>
      </p:grpSp>
      <p:sp>
        <p:nvSpPr>
          <p:cNvPr name="Freeform 15" id="15"/>
          <p:cNvSpPr/>
          <p:nvPr/>
        </p:nvSpPr>
        <p:spPr>
          <a:xfrm flipH="false" flipV="false" rot="0">
            <a:off x="3944956" y="1586402"/>
            <a:ext cx="10398088" cy="5848925"/>
          </a:xfrm>
          <a:custGeom>
            <a:avLst/>
            <a:gdLst/>
            <a:ahLst/>
            <a:cxnLst/>
            <a:rect r="r" b="b" t="t" l="l"/>
            <a:pathLst>
              <a:path h="5848925" w="10398088">
                <a:moveTo>
                  <a:pt x="0" y="0"/>
                </a:moveTo>
                <a:lnTo>
                  <a:pt x="10398088" y="0"/>
                </a:lnTo>
                <a:lnTo>
                  <a:pt x="10398088" y="5848925"/>
                </a:lnTo>
                <a:lnTo>
                  <a:pt x="0" y="5848925"/>
                </a:lnTo>
                <a:lnTo>
                  <a:pt x="0" y="0"/>
                </a:lnTo>
                <a:close/>
              </a:path>
            </a:pathLst>
          </a:custGeom>
          <a:blipFill>
            <a:blip r:embed="rId8"/>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A3A6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293842" y="8268046"/>
            <a:ext cx="1606907" cy="889730"/>
          </a:xfrm>
          <a:custGeom>
            <a:avLst/>
            <a:gdLst/>
            <a:ahLst/>
            <a:cxnLst/>
            <a:rect r="r" b="b" t="t" l="l"/>
            <a:pathLst>
              <a:path h="889730" w="1606907">
                <a:moveTo>
                  <a:pt x="0" y="0"/>
                </a:moveTo>
                <a:lnTo>
                  <a:pt x="1606907" y="0"/>
                </a:lnTo>
                <a:lnTo>
                  <a:pt x="1606907" y="889730"/>
                </a:lnTo>
                <a:lnTo>
                  <a:pt x="0" y="889730"/>
                </a:lnTo>
                <a:lnTo>
                  <a:pt x="0" y="0"/>
                </a:lnTo>
                <a:close/>
              </a:path>
            </a:pathLst>
          </a:custGeom>
          <a:blipFill>
            <a:blip r:embed="rId2"/>
            <a:stretch>
              <a:fillRect l="-175356" t="-354636" r="-37669" b="-1172"/>
            </a:stretch>
          </a:blipFill>
        </p:spPr>
      </p:sp>
      <p:sp>
        <p:nvSpPr>
          <p:cNvPr name="Freeform 3" id="3"/>
          <p:cNvSpPr/>
          <p:nvPr/>
        </p:nvSpPr>
        <p:spPr>
          <a:xfrm flipH="false" flipV="false" rot="0">
            <a:off x="11795841" y="7910036"/>
            <a:ext cx="793232" cy="1605749"/>
          </a:xfrm>
          <a:custGeom>
            <a:avLst/>
            <a:gdLst/>
            <a:ahLst/>
            <a:cxnLst/>
            <a:rect r="r" b="b" t="t" l="l"/>
            <a:pathLst>
              <a:path h="1605749" w="793232">
                <a:moveTo>
                  <a:pt x="0" y="0"/>
                </a:moveTo>
                <a:lnTo>
                  <a:pt x="793232" y="0"/>
                </a:lnTo>
                <a:lnTo>
                  <a:pt x="793232" y="1605750"/>
                </a:lnTo>
                <a:lnTo>
                  <a:pt x="0" y="1605750"/>
                </a:lnTo>
                <a:lnTo>
                  <a:pt x="0" y="0"/>
                </a:lnTo>
                <a:close/>
              </a:path>
            </a:pathLst>
          </a:custGeom>
          <a:blipFill>
            <a:blip r:embed="rId2"/>
            <a:stretch>
              <a:fillRect l="-206376" t="0" r="-201112" b="-102124"/>
            </a:stretch>
          </a:blipFill>
        </p:spPr>
      </p:sp>
      <p:sp>
        <p:nvSpPr>
          <p:cNvPr name="Freeform 4" id="4"/>
          <p:cNvSpPr/>
          <p:nvPr/>
        </p:nvSpPr>
        <p:spPr>
          <a:xfrm flipH="false" flipV="false" rot="0">
            <a:off x="12842753" y="8018224"/>
            <a:ext cx="802364" cy="1389375"/>
          </a:xfrm>
          <a:custGeom>
            <a:avLst/>
            <a:gdLst/>
            <a:ahLst/>
            <a:cxnLst/>
            <a:rect r="r" b="b" t="t" l="l"/>
            <a:pathLst>
              <a:path h="1389375" w="802364">
                <a:moveTo>
                  <a:pt x="0" y="0"/>
                </a:moveTo>
                <a:lnTo>
                  <a:pt x="802365" y="0"/>
                </a:lnTo>
                <a:lnTo>
                  <a:pt x="802365" y="1389375"/>
                </a:lnTo>
                <a:lnTo>
                  <a:pt x="0" y="1389375"/>
                </a:lnTo>
                <a:lnTo>
                  <a:pt x="0" y="0"/>
                </a:lnTo>
                <a:close/>
              </a:path>
            </a:pathLst>
          </a:custGeom>
          <a:blipFill>
            <a:blip r:embed="rId3"/>
            <a:stretch>
              <a:fillRect l="0" t="0" r="0" b="0"/>
            </a:stretch>
          </a:blipFill>
        </p:spPr>
      </p:sp>
      <p:sp>
        <p:nvSpPr>
          <p:cNvPr name="Freeform 5" id="5"/>
          <p:cNvSpPr/>
          <p:nvPr/>
        </p:nvSpPr>
        <p:spPr>
          <a:xfrm flipH="false" flipV="false" rot="0">
            <a:off x="13898798" y="7776131"/>
            <a:ext cx="1321640" cy="1873560"/>
          </a:xfrm>
          <a:custGeom>
            <a:avLst/>
            <a:gdLst/>
            <a:ahLst/>
            <a:cxnLst/>
            <a:rect r="r" b="b" t="t" l="l"/>
            <a:pathLst>
              <a:path h="1873560" w="1321640">
                <a:moveTo>
                  <a:pt x="0" y="0"/>
                </a:moveTo>
                <a:lnTo>
                  <a:pt x="1321641" y="0"/>
                </a:lnTo>
                <a:lnTo>
                  <a:pt x="1321641" y="1873560"/>
                </a:lnTo>
                <a:lnTo>
                  <a:pt x="0" y="1873560"/>
                </a:lnTo>
                <a:lnTo>
                  <a:pt x="0" y="0"/>
                </a:lnTo>
                <a:close/>
              </a:path>
            </a:pathLst>
          </a:custGeom>
          <a:blipFill>
            <a:blip r:embed="rId4"/>
            <a:stretch>
              <a:fillRect l="0" t="0" r="0" b="0"/>
            </a:stretch>
          </a:blipFill>
        </p:spPr>
      </p:sp>
      <p:sp>
        <p:nvSpPr>
          <p:cNvPr name="Freeform 6" id="6"/>
          <p:cNvSpPr/>
          <p:nvPr/>
        </p:nvSpPr>
        <p:spPr>
          <a:xfrm flipH="false" flipV="false" rot="0">
            <a:off x="8785475" y="8028278"/>
            <a:ext cx="1613275" cy="1369267"/>
          </a:xfrm>
          <a:custGeom>
            <a:avLst/>
            <a:gdLst/>
            <a:ahLst/>
            <a:cxnLst/>
            <a:rect r="r" b="b" t="t" l="l"/>
            <a:pathLst>
              <a:path h="1369267" w="1613275">
                <a:moveTo>
                  <a:pt x="0" y="0"/>
                </a:moveTo>
                <a:lnTo>
                  <a:pt x="1613275" y="0"/>
                </a:lnTo>
                <a:lnTo>
                  <a:pt x="1613275" y="1369267"/>
                </a:lnTo>
                <a:lnTo>
                  <a:pt x="0" y="1369267"/>
                </a:lnTo>
                <a:lnTo>
                  <a:pt x="0" y="0"/>
                </a:lnTo>
                <a:close/>
              </a:path>
            </a:pathLst>
          </a:custGeom>
          <a:blipFill>
            <a:blip r:embed="rId5"/>
            <a:stretch>
              <a:fillRect l="0" t="0" r="0" b="0"/>
            </a:stretch>
          </a:blipFill>
        </p:spPr>
      </p:sp>
      <p:sp>
        <p:nvSpPr>
          <p:cNvPr name="Freeform 7" id="7"/>
          <p:cNvSpPr/>
          <p:nvPr/>
        </p:nvSpPr>
        <p:spPr>
          <a:xfrm flipH="false" flipV="false" rot="0">
            <a:off x="7025796" y="7895663"/>
            <a:ext cx="610893" cy="1634497"/>
          </a:xfrm>
          <a:custGeom>
            <a:avLst/>
            <a:gdLst/>
            <a:ahLst/>
            <a:cxnLst/>
            <a:rect r="r" b="b" t="t" l="l"/>
            <a:pathLst>
              <a:path h="1634497" w="610893">
                <a:moveTo>
                  <a:pt x="0" y="0"/>
                </a:moveTo>
                <a:lnTo>
                  <a:pt x="610894" y="0"/>
                </a:lnTo>
                <a:lnTo>
                  <a:pt x="610894" y="1634497"/>
                </a:lnTo>
                <a:lnTo>
                  <a:pt x="0" y="1634497"/>
                </a:lnTo>
                <a:lnTo>
                  <a:pt x="0" y="0"/>
                </a:lnTo>
                <a:close/>
              </a:path>
            </a:pathLst>
          </a:custGeom>
          <a:blipFill>
            <a:blip r:embed="rId6"/>
            <a:stretch>
              <a:fillRect l="0" t="0" r="0" b="0"/>
            </a:stretch>
          </a:blipFill>
        </p:spPr>
      </p:sp>
      <p:sp>
        <p:nvSpPr>
          <p:cNvPr name="Freeform 8" id="8"/>
          <p:cNvSpPr/>
          <p:nvPr/>
        </p:nvSpPr>
        <p:spPr>
          <a:xfrm flipH="false" flipV="false" rot="0">
            <a:off x="7890370" y="7909457"/>
            <a:ext cx="641424" cy="1606907"/>
          </a:xfrm>
          <a:custGeom>
            <a:avLst/>
            <a:gdLst/>
            <a:ahLst/>
            <a:cxnLst/>
            <a:rect r="r" b="b" t="t" l="l"/>
            <a:pathLst>
              <a:path h="1606907" w="641424">
                <a:moveTo>
                  <a:pt x="0" y="0"/>
                </a:moveTo>
                <a:lnTo>
                  <a:pt x="641424" y="0"/>
                </a:lnTo>
                <a:lnTo>
                  <a:pt x="641424" y="1606908"/>
                </a:lnTo>
                <a:lnTo>
                  <a:pt x="0" y="1606908"/>
                </a:lnTo>
                <a:lnTo>
                  <a:pt x="0" y="0"/>
                </a:lnTo>
                <a:close/>
              </a:path>
            </a:pathLst>
          </a:custGeom>
          <a:blipFill>
            <a:blip r:embed="rId7"/>
            <a:stretch>
              <a:fillRect l="0" t="0" r="0" b="0"/>
            </a:stretch>
          </a:blipFill>
        </p:spPr>
      </p:sp>
      <p:sp>
        <p:nvSpPr>
          <p:cNvPr name="TextBox 9" id="9"/>
          <p:cNvSpPr txBox="true"/>
          <p:nvPr/>
        </p:nvSpPr>
        <p:spPr>
          <a:xfrm rot="0">
            <a:off x="3651071" y="597898"/>
            <a:ext cx="10985857" cy="647700"/>
          </a:xfrm>
          <a:prstGeom prst="rect">
            <a:avLst/>
          </a:prstGeom>
        </p:spPr>
        <p:txBody>
          <a:bodyPr anchor="t" rtlCol="false" tIns="0" lIns="0" bIns="0" rIns="0">
            <a:spAutoFit/>
          </a:bodyPr>
          <a:lstStyle/>
          <a:p>
            <a:pPr algn="ctr" marL="0" indent="0" lvl="1">
              <a:lnSpc>
                <a:spcPts val="5039"/>
              </a:lnSpc>
              <a:spcBef>
                <a:spcPct val="0"/>
              </a:spcBef>
            </a:pPr>
            <a:r>
              <a:rPr lang="en-US" sz="4199">
                <a:solidFill>
                  <a:srgbClr val="FFFFFF"/>
                </a:solidFill>
                <a:latin typeface="Open Sauce 2 Heavy"/>
              </a:rPr>
              <a:t>DATA TRANSAKSI</a:t>
            </a:r>
          </a:p>
        </p:txBody>
      </p:sp>
      <p:grpSp>
        <p:nvGrpSpPr>
          <p:cNvPr name="Group 10" id="10"/>
          <p:cNvGrpSpPr/>
          <p:nvPr/>
        </p:nvGrpSpPr>
        <p:grpSpPr>
          <a:xfrm rot="0">
            <a:off x="3067561" y="7969740"/>
            <a:ext cx="3502016" cy="1752513"/>
            <a:chOff x="0" y="0"/>
            <a:chExt cx="4669355" cy="2336684"/>
          </a:xfrm>
        </p:grpSpPr>
        <p:grpSp>
          <p:nvGrpSpPr>
            <p:cNvPr name="Group 11" id="11"/>
            <p:cNvGrpSpPr/>
            <p:nvPr/>
          </p:nvGrpSpPr>
          <p:grpSpPr>
            <a:xfrm rot="0">
              <a:off x="0" y="0"/>
              <a:ext cx="4669355" cy="2336684"/>
              <a:chOff x="0" y="0"/>
              <a:chExt cx="1240464" cy="620765"/>
            </a:xfrm>
          </p:grpSpPr>
          <p:sp>
            <p:nvSpPr>
              <p:cNvPr name="Freeform 12" id="12"/>
              <p:cNvSpPr/>
              <p:nvPr/>
            </p:nvSpPr>
            <p:spPr>
              <a:xfrm flipH="false" flipV="false" rot="0">
                <a:off x="0" y="0"/>
                <a:ext cx="1240464" cy="620765"/>
              </a:xfrm>
              <a:custGeom>
                <a:avLst/>
                <a:gdLst/>
                <a:ahLst/>
                <a:cxnLst/>
                <a:rect r="r" b="b" t="t" l="l"/>
                <a:pathLst>
                  <a:path h="620765" w="1240464">
                    <a:moveTo>
                      <a:pt x="62211" y="0"/>
                    </a:moveTo>
                    <a:lnTo>
                      <a:pt x="1178253" y="0"/>
                    </a:lnTo>
                    <a:cubicBezTo>
                      <a:pt x="1194752" y="0"/>
                      <a:pt x="1210576" y="6554"/>
                      <a:pt x="1222243" y="18221"/>
                    </a:cubicBezTo>
                    <a:cubicBezTo>
                      <a:pt x="1233910" y="29888"/>
                      <a:pt x="1240464" y="45712"/>
                      <a:pt x="1240464" y="62211"/>
                    </a:cubicBezTo>
                    <a:lnTo>
                      <a:pt x="1240464" y="558554"/>
                    </a:lnTo>
                    <a:cubicBezTo>
                      <a:pt x="1240464" y="575053"/>
                      <a:pt x="1233910" y="590877"/>
                      <a:pt x="1222243" y="602544"/>
                    </a:cubicBezTo>
                    <a:cubicBezTo>
                      <a:pt x="1210576" y="614211"/>
                      <a:pt x="1194752" y="620765"/>
                      <a:pt x="1178253" y="620765"/>
                    </a:cubicBezTo>
                    <a:lnTo>
                      <a:pt x="62211" y="620765"/>
                    </a:lnTo>
                    <a:cubicBezTo>
                      <a:pt x="45712" y="620765"/>
                      <a:pt x="29888" y="614211"/>
                      <a:pt x="18221" y="602544"/>
                    </a:cubicBezTo>
                    <a:cubicBezTo>
                      <a:pt x="6554" y="590877"/>
                      <a:pt x="0" y="575053"/>
                      <a:pt x="0" y="558554"/>
                    </a:cubicBezTo>
                    <a:lnTo>
                      <a:pt x="0" y="62211"/>
                    </a:lnTo>
                    <a:cubicBezTo>
                      <a:pt x="0" y="45712"/>
                      <a:pt x="6554" y="29888"/>
                      <a:pt x="18221" y="18221"/>
                    </a:cubicBezTo>
                    <a:cubicBezTo>
                      <a:pt x="29888" y="6554"/>
                      <a:pt x="45712" y="0"/>
                      <a:pt x="62211" y="0"/>
                    </a:cubicBezTo>
                    <a:close/>
                  </a:path>
                </a:pathLst>
              </a:custGeom>
              <a:solidFill>
                <a:srgbClr val="FFFFFF"/>
              </a:solidFill>
              <a:ln cap="rnd">
                <a:noFill/>
                <a:prstDash val="solid"/>
                <a:round/>
              </a:ln>
            </p:spPr>
          </p:sp>
          <p:sp>
            <p:nvSpPr>
              <p:cNvPr name="TextBox 13" id="13"/>
              <p:cNvSpPr txBox="true"/>
              <p:nvPr/>
            </p:nvSpPr>
            <p:spPr>
              <a:xfrm>
                <a:off x="0" y="-9525"/>
                <a:ext cx="1240464" cy="630290"/>
              </a:xfrm>
              <a:prstGeom prst="rect">
                <a:avLst/>
              </a:prstGeom>
            </p:spPr>
            <p:txBody>
              <a:bodyPr anchor="ctr" rtlCol="false" tIns="254000" lIns="254000" bIns="254000" rIns="254000"/>
              <a:lstStyle/>
              <a:p>
                <a:pPr algn="l" marL="0" indent="0" lvl="0">
                  <a:lnSpc>
                    <a:spcPts val="2520"/>
                  </a:lnSpc>
                  <a:spcBef>
                    <a:spcPct val="0"/>
                  </a:spcBef>
                </a:pPr>
              </a:p>
            </p:txBody>
          </p:sp>
        </p:grpSp>
        <p:sp>
          <p:nvSpPr>
            <p:cNvPr name="TextBox 14" id="14"/>
            <p:cNvSpPr txBox="true"/>
            <p:nvPr/>
          </p:nvSpPr>
          <p:spPr>
            <a:xfrm rot="0">
              <a:off x="512142" y="457495"/>
              <a:ext cx="3645070" cy="1421695"/>
            </a:xfrm>
            <a:prstGeom prst="rect">
              <a:avLst/>
            </a:prstGeom>
          </p:spPr>
          <p:txBody>
            <a:bodyPr anchor="t" rtlCol="false" tIns="0" lIns="0" bIns="0" rIns="0">
              <a:spAutoFit/>
            </a:bodyPr>
            <a:lstStyle/>
            <a:p>
              <a:pPr algn="ctr" marL="0" indent="0" lvl="0">
                <a:lnSpc>
                  <a:spcPts val="2160"/>
                </a:lnSpc>
                <a:spcBef>
                  <a:spcPct val="0"/>
                </a:spcBef>
              </a:pPr>
              <a:r>
                <a:rPr lang="en-US" sz="1800">
                  <a:solidFill>
                    <a:srgbClr val="3A3A66"/>
                  </a:solidFill>
                  <a:latin typeface="Open Sauce 2 Bold"/>
                </a:rPr>
                <a:t>pada tampilan transaksi user mengisi data penyewa serta tanngal pinjam dan kembali</a:t>
              </a:r>
            </a:p>
          </p:txBody>
        </p:sp>
      </p:grpSp>
      <p:sp>
        <p:nvSpPr>
          <p:cNvPr name="Freeform 15" id="15"/>
          <p:cNvSpPr/>
          <p:nvPr/>
        </p:nvSpPr>
        <p:spPr>
          <a:xfrm flipH="false" flipV="false" rot="0">
            <a:off x="3651071" y="1685362"/>
            <a:ext cx="10247727" cy="5764346"/>
          </a:xfrm>
          <a:custGeom>
            <a:avLst/>
            <a:gdLst/>
            <a:ahLst/>
            <a:cxnLst/>
            <a:rect r="r" b="b" t="t" l="l"/>
            <a:pathLst>
              <a:path h="5764346" w="10247727">
                <a:moveTo>
                  <a:pt x="0" y="0"/>
                </a:moveTo>
                <a:lnTo>
                  <a:pt x="10247727" y="0"/>
                </a:lnTo>
                <a:lnTo>
                  <a:pt x="10247727" y="5764346"/>
                </a:lnTo>
                <a:lnTo>
                  <a:pt x="0" y="5764346"/>
                </a:lnTo>
                <a:lnTo>
                  <a:pt x="0" y="0"/>
                </a:lnTo>
                <a:close/>
              </a:path>
            </a:pathLst>
          </a:custGeom>
          <a:blipFill>
            <a:blip r:embed="rId8"/>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A3A6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293842" y="8268046"/>
            <a:ext cx="1606907" cy="889730"/>
          </a:xfrm>
          <a:custGeom>
            <a:avLst/>
            <a:gdLst/>
            <a:ahLst/>
            <a:cxnLst/>
            <a:rect r="r" b="b" t="t" l="l"/>
            <a:pathLst>
              <a:path h="889730" w="1606907">
                <a:moveTo>
                  <a:pt x="0" y="0"/>
                </a:moveTo>
                <a:lnTo>
                  <a:pt x="1606907" y="0"/>
                </a:lnTo>
                <a:lnTo>
                  <a:pt x="1606907" y="889730"/>
                </a:lnTo>
                <a:lnTo>
                  <a:pt x="0" y="889730"/>
                </a:lnTo>
                <a:lnTo>
                  <a:pt x="0" y="0"/>
                </a:lnTo>
                <a:close/>
              </a:path>
            </a:pathLst>
          </a:custGeom>
          <a:blipFill>
            <a:blip r:embed="rId2"/>
            <a:stretch>
              <a:fillRect l="-175356" t="-354636" r="-37669" b="-1172"/>
            </a:stretch>
          </a:blipFill>
        </p:spPr>
      </p:sp>
      <p:sp>
        <p:nvSpPr>
          <p:cNvPr name="Freeform 3" id="3"/>
          <p:cNvSpPr/>
          <p:nvPr/>
        </p:nvSpPr>
        <p:spPr>
          <a:xfrm flipH="false" flipV="false" rot="0">
            <a:off x="11795841" y="7910036"/>
            <a:ext cx="793232" cy="1605749"/>
          </a:xfrm>
          <a:custGeom>
            <a:avLst/>
            <a:gdLst/>
            <a:ahLst/>
            <a:cxnLst/>
            <a:rect r="r" b="b" t="t" l="l"/>
            <a:pathLst>
              <a:path h="1605749" w="793232">
                <a:moveTo>
                  <a:pt x="0" y="0"/>
                </a:moveTo>
                <a:lnTo>
                  <a:pt x="793232" y="0"/>
                </a:lnTo>
                <a:lnTo>
                  <a:pt x="793232" y="1605750"/>
                </a:lnTo>
                <a:lnTo>
                  <a:pt x="0" y="1605750"/>
                </a:lnTo>
                <a:lnTo>
                  <a:pt x="0" y="0"/>
                </a:lnTo>
                <a:close/>
              </a:path>
            </a:pathLst>
          </a:custGeom>
          <a:blipFill>
            <a:blip r:embed="rId2"/>
            <a:stretch>
              <a:fillRect l="-206376" t="0" r="-201112" b="-102124"/>
            </a:stretch>
          </a:blipFill>
        </p:spPr>
      </p:sp>
      <p:sp>
        <p:nvSpPr>
          <p:cNvPr name="Freeform 4" id="4"/>
          <p:cNvSpPr/>
          <p:nvPr/>
        </p:nvSpPr>
        <p:spPr>
          <a:xfrm flipH="false" flipV="false" rot="0">
            <a:off x="12842753" y="8018224"/>
            <a:ext cx="802364" cy="1389375"/>
          </a:xfrm>
          <a:custGeom>
            <a:avLst/>
            <a:gdLst/>
            <a:ahLst/>
            <a:cxnLst/>
            <a:rect r="r" b="b" t="t" l="l"/>
            <a:pathLst>
              <a:path h="1389375" w="802364">
                <a:moveTo>
                  <a:pt x="0" y="0"/>
                </a:moveTo>
                <a:lnTo>
                  <a:pt x="802365" y="0"/>
                </a:lnTo>
                <a:lnTo>
                  <a:pt x="802365" y="1389375"/>
                </a:lnTo>
                <a:lnTo>
                  <a:pt x="0" y="1389375"/>
                </a:lnTo>
                <a:lnTo>
                  <a:pt x="0" y="0"/>
                </a:lnTo>
                <a:close/>
              </a:path>
            </a:pathLst>
          </a:custGeom>
          <a:blipFill>
            <a:blip r:embed="rId3"/>
            <a:stretch>
              <a:fillRect l="0" t="0" r="0" b="0"/>
            </a:stretch>
          </a:blipFill>
        </p:spPr>
      </p:sp>
      <p:sp>
        <p:nvSpPr>
          <p:cNvPr name="Freeform 5" id="5"/>
          <p:cNvSpPr/>
          <p:nvPr/>
        </p:nvSpPr>
        <p:spPr>
          <a:xfrm flipH="false" flipV="false" rot="0">
            <a:off x="13898798" y="7776131"/>
            <a:ext cx="1321640" cy="1873560"/>
          </a:xfrm>
          <a:custGeom>
            <a:avLst/>
            <a:gdLst/>
            <a:ahLst/>
            <a:cxnLst/>
            <a:rect r="r" b="b" t="t" l="l"/>
            <a:pathLst>
              <a:path h="1873560" w="1321640">
                <a:moveTo>
                  <a:pt x="0" y="0"/>
                </a:moveTo>
                <a:lnTo>
                  <a:pt x="1321641" y="0"/>
                </a:lnTo>
                <a:lnTo>
                  <a:pt x="1321641" y="1873560"/>
                </a:lnTo>
                <a:lnTo>
                  <a:pt x="0" y="1873560"/>
                </a:lnTo>
                <a:lnTo>
                  <a:pt x="0" y="0"/>
                </a:lnTo>
                <a:close/>
              </a:path>
            </a:pathLst>
          </a:custGeom>
          <a:blipFill>
            <a:blip r:embed="rId4"/>
            <a:stretch>
              <a:fillRect l="0" t="0" r="0" b="0"/>
            </a:stretch>
          </a:blipFill>
        </p:spPr>
      </p:sp>
      <p:sp>
        <p:nvSpPr>
          <p:cNvPr name="Freeform 6" id="6"/>
          <p:cNvSpPr/>
          <p:nvPr/>
        </p:nvSpPr>
        <p:spPr>
          <a:xfrm flipH="false" flipV="false" rot="0">
            <a:off x="8785475" y="8028278"/>
            <a:ext cx="1613275" cy="1369267"/>
          </a:xfrm>
          <a:custGeom>
            <a:avLst/>
            <a:gdLst/>
            <a:ahLst/>
            <a:cxnLst/>
            <a:rect r="r" b="b" t="t" l="l"/>
            <a:pathLst>
              <a:path h="1369267" w="1613275">
                <a:moveTo>
                  <a:pt x="0" y="0"/>
                </a:moveTo>
                <a:lnTo>
                  <a:pt x="1613275" y="0"/>
                </a:lnTo>
                <a:lnTo>
                  <a:pt x="1613275" y="1369267"/>
                </a:lnTo>
                <a:lnTo>
                  <a:pt x="0" y="1369267"/>
                </a:lnTo>
                <a:lnTo>
                  <a:pt x="0" y="0"/>
                </a:lnTo>
                <a:close/>
              </a:path>
            </a:pathLst>
          </a:custGeom>
          <a:blipFill>
            <a:blip r:embed="rId5"/>
            <a:stretch>
              <a:fillRect l="0" t="0" r="0" b="0"/>
            </a:stretch>
          </a:blipFill>
        </p:spPr>
      </p:sp>
      <p:sp>
        <p:nvSpPr>
          <p:cNvPr name="Freeform 7" id="7"/>
          <p:cNvSpPr/>
          <p:nvPr/>
        </p:nvSpPr>
        <p:spPr>
          <a:xfrm flipH="false" flipV="false" rot="0">
            <a:off x="7025796" y="7895663"/>
            <a:ext cx="610893" cy="1634497"/>
          </a:xfrm>
          <a:custGeom>
            <a:avLst/>
            <a:gdLst/>
            <a:ahLst/>
            <a:cxnLst/>
            <a:rect r="r" b="b" t="t" l="l"/>
            <a:pathLst>
              <a:path h="1634497" w="610893">
                <a:moveTo>
                  <a:pt x="0" y="0"/>
                </a:moveTo>
                <a:lnTo>
                  <a:pt x="610894" y="0"/>
                </a:lnTo>
                <a:lnTo>
                  <a:pt x="610894" y="1634497"/>
                </a:lnTo>
                <a:lnTo>
                  <a:pt x="0" y="1634497"/>
                </a:lnTo>
                <a:lnTo>
                  <a:pt x="0" y="0"/>
                </a:lnTo>
                <a:close/>
              </a:path>
            </a:pathLst>
          </a:custGeom>
          <a:blipFill>
            <a:blip r:embed="rId6"/>
            <a:stretch>
              <a:fillRect l="0" t="0" r="0" b="0"/>
            </a:stretch>
          </a:blipFill>
        </p:spPr>
      </p:sp>
      <p:sp>
        <p:nvSpPr>
          <p:cNvPr name="Freeform 8" id="8"/>
          <p:cNvSpPr/>
          <p:nvPr/>
        </p:nvSpPr>
        <p:spPr>
          <a:xfrm flipH="false" flipV="false" rot="0">
            <a:off x="7890370" y="7909457"/>
            <a:ext cx="641424" cy="1606907"/>
          </a:xfrm>
          <a:custGeom>
            <a:avLst/>
            <a:gdLst/>
            <a:ahLst/>
            <a:cxnLst/>
            <a:rect r="r" b="b" t="t" l="l"/>
            <a:pathLst>
              <a:path h="1606907" w="641424">
                <a:moveTo>
                  <a:pt x="0" y="0"/>
                </a:moveTo>
                <a:lnTo>
                  <a:pt x="641424" y="0"/>
                </a:lnTo>
                <a:lnTo>
                  <a:pt x="641424" y="1606908"/>
                </a:lnTo>
                <a:lnTo>
                  <a:pt x="0" y="1606908"/>
                </a:lnTo>
                <a:lnTo>
                  <a:pt x="0" y="0"/>
                </a:lnTo>
                <a:close/>
              </a:path>
            </a:pathLst>
          </a:custGeom>
          <a:blipFill>
            <a:blip r:embed="rId7"/>
            <a:stretch>
              <a:fillRect l="0" t="0" r="0" b="0"/>
            </a:stretch>
          </a:blipFill>
        </p:spPr>
      </p:sp>
      <p:sp>
        <p:nvSpPr>
          <p:cNvPr name="TextBox 9" id="9"/>
          <p:cNvSpPr txBox="true"/>
          <p:nvPr/>
        </p:nvSpPr>
        <p:spPr>
          <a:xfrm rot="0">
            <a:off x="3651071" y="597898"/>
            <a:ext cx="10985857" cy="647700"/>
          </a:xfrm>
          <a:prstGeom prst="rect">
            <a:avLst/>
          </a:prstGeom>
        </p:spPr>
        <p:txBody>
          <a:bodyPr anchor="t" rtlCol="false" tIns="0" lIns="0" bIns="0" rIns="0">
            <a:spAutoFit/>
          </a:bodyPr>
          <a:lstStyle/>
          <a:p>
            <a:pPr algn="ctr" marL="0" indent="0" lvl="1">
              <a:lnSpc>
                <a:spcPts val="5039"/>
              </a:lnSpc>
              <a:spcBef>
                <a:spcPct val="0"/>
              </a:spcBef>
            </a:pPr>
            <a:r>
              <a:rPr lang="en-US" sz="4199">
                <a:solidFill>
                  <a:srgbClr val="FFFFFF"/>
                </a:solidFill>
                <a:latin typeface="Open Sauce 2 Heavy"/>
              </a:rPr>
              <a:t>LAPORAN PEYEWAAN</a:t>
            </a:r>
          </a:p>
        </p:txBody>
      </p:sp>
      <p:grpSp>
        <p:nvGrpSpPr>
          <p:cNvPr name="Group 10" id="10"/>
          <p:cNvGrpSpPr/>
          <p:nvPr/>
        </p:nvGrpSpPr>
        <p:grpSpPr>
          <a:xfrm rot="0">
            <a:off x="3067561" y="7969740"/>
            <a:ext cx="3502016" cy="1752513"/>
            <a:chOff x="0" y="0"/>
            <a:chExt cx="4669355" cy="2336684"/>
          </a:xfrm>
        </p:grpSpPr>
        <p:grpSp>
          <p:nvGrpSpPr>
            <p:cNvPr name="Group 11" id="11"/>
            <p:cNvGrpSpPr/>
            <p:nvPr/>
          </p:nvGrpSpPr>
          <p:grpSpPr>
            <a:xfrm rot="0">
              <a:off x="0" y="0"/>
              <a:ext cx="4669355" cy="2336684"/>
              <a:chOff x="0" y="0"/>
              <a:chExt cx="1240464" cy="620765"/>
            </a:xfrm>
          </p:grpSpPr>
          <p:sp>
            <p:nvSpPr>
              <p:cNvPr name="Freeform 12" id="12"/>
              <p:cNvSpPr/>
              <p:nvPr/>
            </p:nvSpPr>
            <p:spPr>
              <a:xfrm flipH="false" flipV="false" rot="0">
                <a:off x="0" y="0"/>
                <a:ext cx="1240464" cy="620765"/>
              </a:xfrm>
              <a:custGeom>
                <a:avLst/>
                <a:gdLst/>
                <a:ahLst/>
                <a:cxnLst/>
                <a:rect r="r" b="b" t="t" l="l"/>
                <a:pathLst>
                  <a:path h="620765" w="1240464">
                    <a:moveTo>
                      <a:pt x="62211" y="0"/>
                    </a:moveTo>
                    <a:lnTo>
                      <a:pt x="1178253" y="0"/>
                    </a:lnTo>
                    <a:cubicBezTo>
                      <a:pt x="1194752" y="0"/>
                      <a:pt x="1210576" y="6554"/>
                      <a:pt x="1222243" y="18221"/>
                    </a:cubicBezTo>
                    <a:cubicBezTo>
                      <a:pt x="1233910" y="29888"/>
                      <a:pt x="1240464" y="45712"/>
                      <a:pt x="1240464" y="62211"/>
                    </a:cubicBezTo>
                    <a:lnTo>
                      <a:pt x="1240464" y="558554"/>
                    </a:lnTo>
                    <a:cubicBezTo>
                      <a:pt x="1240464" y="575053"/>
                      <a:pt x="1233910" y="590877"/>
                      <a:pt x="1222243" y="602544"/>
                    </a:cubicBezTo>
                    <a:cubicBezTo>
                      <a:pt x="1210576" y="614211"/>
                      <a:pt x="1194752" y="620765"/>
                      <a:pt x="1178253" y="620765"/>
                    </a:cubicBezTo>
                    <a:lnTo>
                      <a:pt x="62211" y="620765"/>
                    </a:lnTo>
                    <a:cubicBezTo>
                      <a:pt x="45712" y="620765"/>
                      <a:pt x="29888" y="614211"/>
                      <a:pt x="18221" y="602544"/>
                    </a:cubicBezTo>
                    <a:cubicBezTo>
                      <a:pt x="6554" y="590877"/>
                      <a:pt x="0" y="575053"/>
                      <a:pt x="0" y="558554"/>
                    </a:cubicBezTo>
                    <a:lnTo>
                      <a:pt x="0" y="62211"/>
                    </a:lnTo>
                    <a:cubicBezTo>
                      <a:pt x="0" y="45712"/>
                      <a:pt x="6554" y="29888"/>
                      <a:pt x="18221" y="18221"/>
                    </a:cubicBezTo>
                    <a:cubicBezTo>
                      <a:pt x="29888" y="6554"/>
                      <a:pt x="45712" y="0"/>
                      <a:pt x="62211" y="0"/>
                    </a:cubicBezTo>
                    <a:close/>
                  </a:path>
                </a:pathLst>
              </a:custGeom>
              <a:solidFill>
                <a:srgbClr val="FFFFFF"/>
              </a:solidFill>
              <a:ln cap="rnd">
                <a:noFill/>
                <a:prstDash val="solid"/>
                <a:round/>
              </a:ln>
            </p:spPr>
          </p:sp>
          <p:sp>
            <p:nvSpPr>
              <p:cNvPr name="TextBox 13" id="13"/>
              <p:cNvSpPr txBox="true"/>
              <p:nvPr/>
            </p:nvSpPr>
            <p:spPr>
              <a:xfrm>
                <a:off x="0" y="-9525"/>
                <a:ext cx="1240464" cy="630290"/>
              </a:xfrm>
              <a:prstGeom prst="rect">
                <a:avLst/>
              </a:prstGeom>
            </p:spPr>
            <p:txBody>
              <a:bodyPr anchor="ctr" rtlCol="false" tIns="254000" lIns="254000" bIns="254000" rIns="254000"/>
              <a:lstStyle/>
              <a:p>
                <a:pPr algn="l" marL="0" indent="0" lvl="0">
                  <a:lnSpc>
                    <a:spcPts val="2520"/>
                  </a:lnSpc>
                  <a:spcBef>
                    <a:spcPct val="0"/>
                  </a:spcBef>
                </a:pPr>
              </a:p>
            </p:txBody>
          </p:sp>
        </p:grpSp>
        <p:sp>
          <p:nvSpPr>
            <p:cNvPr name="TextBox 14" id="14"/>
            <p:cNvSpPr txBox="true"/>
            <p:nvPr/>
          </p:nvSpPr>
          <p:spPr>
            <a:xfrm rot="0">
              <a:off x="512142" y="457495"/>
              <a:ext cx="3645070" cy="1421695"/>
            </a:xfrm>
            <a:prstGeom prst="rect">
              <a:avLst/>
            </a:prstGeom>
          </p:spPr>
          <p:txBody>
            <a:bodyPr anchor="t" rtlCol="false" tIns="0" lIns="0" bIns="0" rIns="0">
              <a:spAutoFit/>
            </a:bodyPr>
            <a:lstStyle/>
            <a:p>
              <a:pPr algn="ctr" marL="0" indent="0" lvl="0">
                <a:lnSpc>
                  <a:spcPts val="2160"/>
                </a:lnSpc>
                <a:spcBef>
                  <a:spcPct val="0"/>
                </a:spcBef>
              </a:pPr>
              <a:r>
                <a:rPr lang="en-US" sz="1800">
                  <a:solidFill>
                    <a:srgbClr val="3A3A66"/>
                  </a:solidFill>
                  <a:latin typeface="Open Sauce 2 Bold"/>
                </a:rPr>
                <a:t>setelah semua data valid maka akan muncul data pembayaran aatu laporan sewa</a:t>
              </a:r>
            </a:p>
          </p:txBody>
        </p:sp>
      </p:grpSp>
      <p:sp>
        <p:nvSpPr>
          <p:cNvPr name="Freeform 15" id="15"/>
          <p:cNvSpPr/>
          <p:nvPr/>
        </p:nvSpPr>
        <p:spPr>
          <a:xfrm flipH="false" flipV="false" rot="0">
            <a:off x="3907175" y="1612776"/>
            <a:ext cx="10473649" cy="5891428"/>
          </a:xfrm>
          <a:custGeom>
            <a:avLst/>
            <a:gdLst/>
            <a:ahLst/>
            <a:cxnLst/>
            <a:rect r="r" b="b" t="t" l="l"/>
            <a:pathLst>
              <a:path h="5891428" w="10473649">
                <a:moveTo>
                  <a:pt x="0" y="0"/>
                </a:moveTo>
                <a:lnTo>
                  <a:pt x="10473650" y="0"/>
                </a:lnTo>
                <a:lnTo>
                  <a:pt x="10473650" y="5891428"/>
                </a:lnTo>
                <a:lnTo>
                  <a:pt x="0" y="5891428"/>
                </a:lnTo>
                <a:lnTo>
                  <a:pt x="0" y="0"/>
                </a:lnTo>
                <a:close/>
              </a:path>
            </a:pathLst>
          </a:custGeom>
          <a:blipFill>
            <a:blip r:embed="rId8"/>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DEBD3"/>
        </a:solidFill>
      </p:bgPr>
    </p:bg>
    <p:spTree>
      <p:nvGrpSpPr>
        <p:cNvPr id="1" name=""/>
        <p:cNvGrpSpPr/>
        <p:nvPr/>
      </p:nvGrpSpPr>
      <p:grpSpPr>
        <a:xfrm>
          <a:off x="0" y="0"/>
          <a:ext cx="0" cy="0"/>
          <a:chOff x="0" y="0"/>
          <a:chExt cx="0" cy="0"/>
        </a:xfrm>
      </p:grpSpPr>
      <p:grpSp>
        <p:nvGrpSpPr>
          <p:cNvPr name="Group 2" id="2"/>
          <p:cNvGrpSpPr/>
          <p:nvPr/>
        </p:nvGrpSpPr>
        <p:grpSpPr>
          <a:xfrm rot="0">
            <a:off x="5915533" y="893643"/>
            <a:ext cx="11343767" cy="2643152"/>
            <a:chOff x="0" y="0"/>
            <a:chExt cx="3112051" cy="725123"/>
          </a:xfrm>
        </p:grpSpPr>
        <p:sp>
          <p:nvSpPr>
            <p:cNvPr name="Freeform 3" id="3"/>
            <p:cNvSpPr/>
            <p:nvPr/>
          </p:nvSpPr>
          <p:spPr>
            <a:xfrm flipH="false" flipV="false" rot="0">
              <a:off x="0" y="0"/>
              <a:ext cx="3112062" cy="716625"/>
            </a:xfrm>
            <a:custGeom>
              <a:avLst/>
              <a:gdLst/>
              <a:ahLst/>
              <a:cxnLst/>
              <a:rect r="r" b="b" t="t" l="l"/>
              <a:pathLst>
                <a:path h="716625" w="3112062">
                  <a:moveTo>
                    <a:pt x="2790453" y="0"/>
                  </a:moveTo>
                  <a:lnTo>
                    <a:pt x="282407" y="0"/>
                  </a:lnTo>
                  <a:cubicBezTo>
                    <a:pt x="126426" y="0"/>
                    <a:pt x="0" y="123512"/>
                    <a:pt x="0" y="283451"/>
                  </a:cubicBezTo>
                  <a:cubicBezTo>
                    <a:pt x="0" y="400092"/>
                    <a:pt x="66279" y="495233"/>
                    <a:pt x="162037" y="539374"/>
                  </a:cubicBezTo>
                  <a:lnTo>
                    <a:pt x="162037" y="708061"/>
                  </a:lnTo>
                  <a:cubicBezTo>
                    <a:pt x="162037" y="711165"/>
                    <a:pt x="163831" y="713988"/>
                    <a:pt x="166641" y="715307"/>
                  </a:cubicBezTo>
                  <a:cubicBezTo>
                    <a:pt x="169451" y="716625"/>
                    <a:pt x="172770" y="716199"/>
                    <a:pt x="175157" y="714215"/>
                  </a:cubicBezTo>
                  <a:lnTo>
                    <a:pt x="340724" y="576563"/>
                  </a:lnTo>
                  <a:cubicBezTo>
                    <a:pt x="349202" y="569514"/>
                    <a:pt x="359880" y="565655"/>
                    <a:pt x="370906" y="565655"/>
                  </a:cubicBezTo>
                  <a:lnTo>
                    <a:pt x="2790453" y="565655"/>
                  </a:lnTo>
                  <a:cubicBezTo>
                    <a:pt x="2985613" y="565655"/>
                    <a:pt x="3112051" y="442143"/>
                    <a:pt x="3112051" y="283438"/>
                  </a:cubicBezTo>
                  <a:cubicBezTo>
                    <a:pt x="3112062" y="123512"/>
                    <a:pt x="2985613" y="0"/>
                    <a:pt x="2790453" y="0"/>
                  </a:cubicBezTo>
                  <a:close/>
                </a:path>
              </a:pathLst>
            </a:custGeom>
            <a:solidFill>
              <a:srgbClr val="3A3A66"/>
            </a:solidFill>
          </p:spPr>
        </p:sp>
        <p:sp>
          <p:nvSpPr>
            <p:cNvPr name="TextBox 4" id="4"/>
            <p:cNvSpPr txBox="true"/>
            <p:nvPr/>
          </p:nvSpPr>
          <p:spPr>
            <a:xfrm>
              <a:off x="0" y="38100"/>
              <a:ext cx="3112051" cy="496523"/>
            </a:xfrm>
            <a:prstGeom prst="rect">
              <a:avLst/>
            </a:prstGeom>
          </p:spPr>
          <p:txBody>
            <a:bodyPr anchor="ctr" rtlCol="false" tIns="50800" lIns="50800" bIns="50800" rIns="50800"/>
            <a:lstStyle/>
            <a:p>
              <a:pPr algn="ctr" marL="0" indent="0" lvl="0">
                <a:lnSpc>
                  <a:spcPts val="10234"/>
                </a:lnSpc>
                <a:spcBef>
                  <a:spcPct val="0"/>
                </a:spcBef>
              </a:pPr>
              <a:r>
                <a:rPr lang="en-US" sz="8600">
                  <a:solidFill>
                    <a:srgbClr val="FFFFFF"/>
                  </a:solidFill>
                  <a:latin typeface="Open Sauce 2 Heavy"/>
                </a:rPr>
                <a:t>KELOMPOK 9</a:t>
              </a:r>
            </a:p>
          </p:txBody>
        </p:sp>
      </p:grpSp>
      <p:sp>
        <p:nvSpPr>
          <p:cNvPr name="Freeform 5" id="5"/>
          <p:cNvSpPr/>
          <p:nvPr/>
        </p:nvSpPr>
        <p:spPr>
          <a:xfrm flipH="false" flipV="false" rot="0">
            <a:off x="-479737" y="464118"/>
            <a:ext cx="7942249" cy="10076126"/>
          </a:xfrm>
          <a:custGeom>
            <a:avLst/>
            <a:gdLst/>
            <a:ahLst/>
            <a:cxnLst/>
            <a:rect r="r" b="b" t="t" l="l"/>
            <a:pathLst>
              <a:path h="10076126" w="7942249">
                <a:moveTo>
                  <a:pt x="0" y="0"/>
                </a:moveTo>
                <a:lnTo>
                  <a:pt x="7942249" y="0"/>
                </a:lnTo>
                <a:lnTo>
                  <a:pt x="7942249" y="10076126"/>
                </a:lnTo>
                <a:lnTo>
                  <a:pt x="0" y="10076126"/>
                </a:lnTo>
                <a:lnTo>
                  <a:pt x="0" y="0"/>
                </a:lnTo>
                <a:close/>
              </a:path>
            </a:pathLst>
          </a:custGeom>
          <a:blipFill>
            <a:blip r:embed="rId2"/>
            <a:stretch>
              <a:fillRect l="-50539" t="0" r="-83545" b="-285403"/>
            </a:stretch>
          </a:blipFill>
        </p:spPr>
      </p:sp>
      <p:grpSp>
        <p:nvGrpSpPr>
          <p:cNvPr name="Group 6" id="6"/>
          <p:cNvGrpSpPr/>
          <p:nvPr/>
        </p:nvGrpSpPr>
        <p:grpSpPr>
          <a:xfrm rot="0">
            <a:off x="7398899" y="3375874"/>
            <a:ext cx="8377034" cy="1566482"/>
            <a:chOff x="0" y="0"/>
            <a:chExt cx="2783384" cy="520485"/>
          </a:xfrm>
        </p:grpSpPr>
        <p:sp>
          <p:nvSpPr>
            <p:cNvPr name="Freeform 7" id="7"/>
            <p:cNvSpPr/>
            <p:nvPr/>
          </p:nvSpPr>
          <p:spPr>
            <a:xfrm flipH="false" flipV="false" rot="0">
              <a:off x="0" y="0"/>
              <a:ext cx="2783384" cy="520485"/>
            </a:xfrm>
            <a:custGeom>
              <a:avLst/>
              <a:gdLst/>
              <a:ahLst/>
              <a:cxnLst/>
              <a:rect r="r" b="b" t="t" l="l"/>
              <a:pathLst>
                <a:path h="520485" w="2783384">
                  <a:moveTo>
                    <a:pt x="27726" y="0"/>
                  </a:moveTo>
                  <a:lnTo>
                    <a:pt x="2755659" y="0"/>
                  </a:lnTo>
                  <a:cubicBezTo>
                    <a:pt x="2763012" y="0"/>
                    <a:pt x="2770064" y="2921"/>
                    <a:pt x="2775264" y="8121"/>
                  </a:cubicBezTo>
                  <a:cubicBezTo>
                    <a:pt x="2780463" y="13320"/>
                    <a:pt x="2783384" y="20372"/>
                    <a:pt x="2783384" y="27726"/>
                  </a:cubicBezTo>
                  <a:lnTo>
                    <a:pt x="2783384" y="492760"/>
                  </a:lnTo>
                  <a:cubicBezTo>
                    <a:pt x="2783384" y="500113"/>
                    <a:pt x="2780463" y="507165"/>
                    <a:pt x="2775264" y="512365"/>
                  </a:cubicBezTo>
                  <a:cubicBezTo>
                    <a:pt x="2770064" y="517564"/>
                    <a:pt x="2763012" y="520485"/>
                    <a:pt x="2755659" y="520485"/>
                  </a:cubicBezTo>
                  <a:lnTo>
                    <a:pt x="27726" y="520485"/>
                  </a:lnTo>
                  <a:cubicBezTo>
                    <a:pt x="20372" y="520485"/>
                    <a:pt x="13320" y="517564"/>
                    <a:pt x="8121" y="512365"/>
                  </a:cubicBezTo>
                  <a:cubicBezTo>
                    <a:pt x="2921" y="507165"/>
                    <a:pt x="0" y="500113"/>
                    <a:pt x="0" y="492760"/>
                  </a:cubicBezTo>
                  <a:lnTo>
                    <a:pt x="0" y="27726"/>
                  </a:lnTo>
                  <a:cubicBezTo>
                    <a:pt x="0" y="20372"/>
                    <a:pt x="2921" y="13320"/>
                    <a:pt x="8121" y="8121"/>
                  </a:cubicBezTo>
                  <a:cubicBezTo>
                    <a:pt x="13320" y="2921"/>
                    <a:pt x="20372" y="0"/>
                    <a:pt x="27726" y="0"/>
                  </a:cubicBezTo>
                  <a:close/>
                </a:path>
              </a:pathLst>
            </a:custGeom>
            <a:solidFill>
              <a:srgbClr val="3A3A66"/>
            </a:solidFill>
            <a:ln cap="rnd">
              <a:noFill/>
              <a:prstDash val="solid"/>
              <a:round/>
            </a:ln>
          </p:spPr>
        </p:sp>
        <p:sp>
          <p:nvSpPr>
            <p:cNvPr name="TextBox 8" id="8"/>
            <p:cNvSpPr txBox="true"/>
            <p:nvPr/>
          </p:nvSpPr>
          <p:spPr>
            <a:xfrm>
              <a:off x="0" y="0"/>
              <a:ext cx="2783384" cy="520485"/>
            </a:xfrm>
            <a:prstGeom prst="rect">
              <a:avLst/>
            </a:prstGeom>
          </p:spPr>
          <p:txBody>
            <a:bodyPr anchor="ctr" rtlCol="false" tIns="254000" lIns="254000" bIns="254000" rIns="254000"/>
            <a:lstStyle/>
            <a:p>
              <a:pPr marL="755655" indent="-377828" lvl="1">
                <a:lnSpc>
                  <a:spcPts val="4200"/>
                </a:lnSpc>
                <a:buFont typeface="Arial"/>
                <a:buChar char="•"/>
              </a:pPr>
              <a:r>
                <a:rPr lang="en-US" sz="3500">
                  <a:solidFill>
                    <a:srgbClr val="FFFFFF"/>
                  </a:solidFill>
                  <a:latin typeface="Open Sauce 2"/>
                </a:rPr>
                <a:t>ELLOK SINTHA MAYDIANA</a:t>
              </a:r>
              <a:r>
                <a:rPr lang="en-US" sz="3500">
                  <a:solidFill>
                    <a:srgbClr val="FFFFFF"/>
                  </a:solidFill>
                  <a:latin typeface="Open Sauce 2"/>
                </a:rPr>
                <a:t> (2213020005)</a:t>
              </a:r>
            </a:p>
          </p:txBody>
        </p:sp>
      </p:grpSp>
      <p:grpSp>
        <p:nvGrpSpPr>
          <p:cNvPr name="Group 9" id="9"/>
          <p:cNvGrpSpPr/>
          <p:nvPr/>
        </p:nvGrpSpPr>
        <p:grpSpPr>
          <a:xfrm rot="0">
            <a:off x="7398899" y="5032520"/>
            <a:ext cx="8377034" cy="2113462"/>
            <a:chOff x="0" y="0"/>
            <a:chExt cx="2783384" cy="702227"/>
          </a:xfrm>
        </p:grpSpPr>
        <p:sp>
          <p:nvSpPr>
            <p:cNvPr name="Freeform 10" id="10"/>
            <p:cNvSpPr/>
            <p:nvPr/>
          </p:nvSpPr>
          <p:spPr>
            <a:xfrm flipH="false" flipV="false" rot="0">
              <a:off x="0" y="0"/>
              <a:ext cx="2783384" cy="702227"/>
            </a:xfrm>
            <a:custGeom>
              <a:avLst/>
              <a:gdLst/>
              <a:ahLst/>
              <a:cxnLst/>
              <a:rect r="r" b="b" t="t" l="l"/>
              <a:pathLst>
                <a:path h="702227" w="2783384">
                  <a:moveTo>
                    <a:pt x="27726" y="0"/>
                  </a:moveTo>
                  <a:lnTo>
                    <a:pt x="2755659" y="0"/>
                  </a:lnTo>
                  <a:cubicBezTo>
                    <a:pt x="2763012" y="0"/>
                    <a:pt x="2770064" y="2921"/>
                    <a:pt x="2775264" y="8121"/>
                  </a:cubicBezTo>
                  <a:cubicBezTo>
                    <a:pt x="2780463" y="13320"/>
                    <a:pt x="2783384" y="20372"/>
                    <a:pt x="2783384" y="27726"/>
                  </a:cubicBezTo>
                  <a:lnTo>
                    <a:pt x="2783384" y="674501"/>
                  </a:lnTo>
                  <a:cubicBezTo>
                    <a:pt x="2783384" y="681855"/>
                    <a:pt x="2780463" y="688907"/>
                    <a:pt x="2775264" y="694106"/>
                  </a:cubicBezTo>
                  <a:cubicBezTo>
                    <a:pt x="2770064" y="699306"/>
                    <a:pt x="2763012" y="702227"/>
                    <a:pt x="2755659" y="702227"/>
                  </a:cubicBezTo>
                  <a:lnTo>
                    <a:pt x="27726" y="702227"/>
                  </a:lnTo>
                  <a:cubicBezTo>
                    <a:pt x="20372" y="702227"/>
                    <a:pt x="13320" y="699306"/>
                    <a:pt x="8121" y="694106"/>
                  </a:cubicBezTo>
                  <a:cubicBezTo>
                    <a:pt x="2921" y="688907"/>
                    <a:pt x="0" y="681855"/>
                    <a:pt x="0" y="674501"/>
                  </a:cubicBezTo>
                  <a:lnTo>
                    <a:pt x="0" y="27726"/>
                  </a:lnTo>
                  <a:cubicBezTo>
                    <a:pt x="0" y="20372"/>
                    <a:pt x="2921" y="13320"/>
                    <a:pt x="8121" y="8121"/>
                  </a:cubicBezTo>
                  <a:cubicBezTo>
                    <a:pt x="13320" y="2921"/>
                    <a:pt x="20372" y="0"/>
                    <a:pt x="27726" y="0"/>
                  </a:cubicBezTo>
                  <a:close/>
                </a:path>
              </a:pathLst>
            </a:custGeom>
            <a:solidFill>
              <a:srgbClr val="3A3A66"/>
            </a:solidFill>
            <a:ln cap="rnd">
              <a:noFill/>
              <a:prstDash val="solid"/>
              <a:round/>
            </a:ln>
          </p:spPr>
        </p:sp>
        <p:sp>
          <p:nvSpPr>
            <p:cNvPr name="TextBox 11" id="11"/>
            <p:cNvSpPr txBox="true"/>
            <p:nvPr/>
          </p:nvSpPr>
          <p:spPr>
            <a:xfrm>
              <a:off x="0" y="0"/>
              <a:ext cx="2783384" cy="702227"/>
            </a:xfrm>
            <a:prstGeom prst="rect">
              <a:avLst/>
            </a:prstGeom>
          </p:spPr>
          <p:txBody>
            <a:bodyPr anchor="ctr" rtlCol="false" tIns="254000" lIns="254000" bIns="254000" rIns="254000"/>
            <a:lstStyle/>
            <a:p>
              <a:pPr marL="755655" indent="-377828" lvl="1">
                <a:lnSpc>
                  <a:spcPts val="4200"/>
                </a:lnSpc>
                <a:buFont typeface="Arial"/>
                <a:buChar char="•"/>
              </a:pPr>
              <a:r>
                <a:rPr lang="en-US" sz="3500">
                  <a:solidFill>
                    <a:srgbClr val="FFFFFF"/>
                  </a:solidFill>
                  <a:latin typeface="Open Sauce 2"/>
                </a:rPr>
                <a:t>FEBRIYANTI NUR FADILLAH</a:t>
              </a:r>
              <a:r>
                <a:rPr lang="en-US" sz="3500">
                  <a:solidFill>
                    <a:srgbClr val="FFFFFF"/>
                  </a:solidFill>
                  <a:latin typeface="Open Sauce 2"/>
                </a:rPr>
                <a:t> (2213020037)</a:t>
              </a:r>
            </a:p>
          </p:txBody>
        </p:sp>
      </p:grpSp>
      <p:grpSp>
        <p:nvGrpSpPr>
          <p:cNvPr name="Group 12" id="12"/>
          <p:cNvGrpSpPr/>
          <p:nvPr/>
        </p:nvGrpSpPr>
        <p:grpSpPr>
          <a:xfrm rot="0">
            <a:off x="7398899" y="7315655"/>
            <a:ext cx="8377034" cy="2113462"/>
            <a:chOff x="0" y="0"/>
            <a:chExt cx="2783384" cy="702227"/>
          </a:xfrm>
        </p:grpSpPr>
        <p:sp>
          <p:nvSpPr>
            <p:cNvPr name="Freeform 13" id="13"/>
            <p:cNvSpPr/>
            <p:nvPr/>
          </p:nvSpPr>
          <p:spPr>
            <a:xfrm flipH="false" flipV="false" rot="0">
              <a:off x="0" y="0"/>
              <a:ext cx="2783384" cy="702227"/>
            </a:xfrm>
            <a:custGeom>
              <a:avLst/>
              <a:gdLst/>
              <a:ahLst/>
              <a:cxnLst/>
              <a:rect r="r" b="b" t="t" l="l"/>
              <a:pathLst>
                <a:path h="702227" w="2783384">
                  <a:moveTo>
                    <a:pt x="27726" y="0"/>
                  </a:moveTo>
                  <a:lnTo>
                    <a:pt x="2755659" y="0"/>
                  </a:lnTo>
                  <a:cubicBezTo>
                    <a:pt x="2763012" y="0"/>
                    <a:pt x="2770064" y="2921"/>
                    <a:pt x="2775264" y="8121"/>
                  </a:cubicBezTo>
                  <a:cubicBezTo>
                    <a:pt x="2780463" y="13320"/>
                    <a:pt x="2783384" y="20372"/>
                    <a:pt x="2783384" y="27726"/>
                  </a:cubicBezTo>
                  <a:lnTo>
                    <a:pt x="2783384" y="674501"/>
                  </a:lnTo>
                  <a:cubicBezTo>
                    <a:pt x="2783384" y="681855"/>
                    <a:pt x="2780463" y="688907"/>
                    <a:pt x="2775264" y="694106"/>
                  </a:cubicBezTo>
                  <a:cubicBezTo>
                    <a:pt x="2770064" y="699306"/>
                    <a:pt x="2763012" y="702227"/>
                    <a:pt x="2755659" y="702227"/>
                  </a:cubicBezTo>
                  <a:lnTo>
                    <a:pt x="27726" y="702227"/>
                  </a:lnTo>
                  <a:cubicBezTo>
                    <a:pt x="20372" y="702227"/>
                    <a:pt x="13320" y="699306"/>
                    <a:pt x="8121" y="694106"/>
                  </a:cubicBezTo>
                  <a:cubicBezTo>
                    <a:pt x="2921" y="688907"/>
                    <a:pt x="0" y="681855"/>
                    <a:pt x="0" y="674501"/>
                  </a:cubicBezTo>
                  <a:lnTo>
                    <a:pt x="0" y="27726"/>
                  </a:lnTo>
                  <a:cubicBezTo>
                    <a:pt x="0" y="20372"/>
                    <a:pt x="2921" y="13320"/>
                    <a:pt x="8121" y="8121"/>
                  </a:cubicBezTo>
                  <a:cubicBezTo>
                    <a:pt x="13320" y="2921"/>
                    <a:pt x="20372" y="0"/>
                    <a:pt x="27726" y="0"/>
                  </a:cubicBezTo>
                  <a:close/>
                </a:path>
              </a:pathLst>
            </a:custGeom>
            <a:solidFill>
              <a:srgbClr val="3A3A66"/>
            </a:solidFill>
            <a:ln cap="rnd">
              <a:noFill/>
              <a:prstDash val="solid"/>
              <a:round/>
            </a:ln>
          </p:spPr>
        </p:sp>
        <p:sp>
          <p:nvSpPr>
            <p:cNvPr name="TextBox 14" id="14"/>
            <p:cNvSpPr txBox="true"/>
            <p:nvPr/>
          </p:nvSpPr>
          <p:spPr>
            <a:xfrm>
              <a:off x="0" y="0"/>
              <a:ext cx="2783384" cy="702227"/>
            </a:xfrm>
            <a:prstGeom prst="rect">
              <a:avLst/>
            </a:prstGeom>
          </p:spPr>
          <p:txBody>
            <a:bodyPr anchor="ctr" rtlCol="false" tIns="254000" lIns="254000" bIns="254000" rIns="254000"/>
            <a:lstStyle/>
            <a:p>
              <a:pPr algn="l" marL="755655" indent="-377828" lvl="1">
                <a:lnSpc>
                  <a:spcPts val="4200"/>
                </a:lnSpc>
                <a:spcBef>
                  <a:spcPct val="0"/>
                </a:spcBef>
                <a:buFont typeface="Arial"/>
                <a:buChar char="•"/>
              </a:pPr>
              <a:r>
                <a:rPr lang="en-US" sz="3500">
                  <a:solidFill>
                    <a:srgbClr val="FFFFFF"/>
                  </a:solidFill>
                  <a:latin typeface="Open Sauce 2"/>
                </a:rPr>
                <a:t>ALDI SASONGKO</a:t>
              </a:r>
              <a:r>
                <a:rPr lang="en-US" sz="3500">
                  <a:solidFill>
                    <a:srgbClr val="FFFFFF"/>
                  </a:solidFill>
                  <a:latin typeface="Open Sauce 2"/>
                </a:rPr>
                <a:t> (2213020061)</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DDEBD3"/>
        </a:solidFill>
      </p:bgPr>
    </p:bg>
    <p:spTree>
      <p:nvGrpSpPr>
        <p:cNvPr id="1" name=""/>
        <p:cNvGrpSpPr/>
        <p:nvPr/>
      </p:nvGrpSpPr>
      <p:grpSpPr>
        <a:xfrm>
          <a:off x="0" y="0"/>
          <a:ext cx="0" cy="0"/>
          <a:chOff x="0" y="0"/>
          <a:chExt cx="0" cy="0"/>
        </a:xfrm>
      </p:grpSpPr>
      <p:sp>
        <p:nvSpPr>
          <p:cNvPr name="Freeform 2" id="2"/>
          <p:cNvSpPr/>
          <p:nvPr/>
        </p:nvSpPr>
        <p:spPr>
          <a:xfrm flipH="false" flipV="false" rot="0">
            <a:off x="-4380935" y="4496292"/>
            <a:ext cx="13524935" cy="10904479"/>
          </a:xfrm>
          <a:custGeom>
            <a:avLst/>
            <a:gdLst/>
            <a:ahLst/>
            <a:cxnLst/>
            <a:rect r="r" b="b" t="t" l="l"/>
            <a:pathLst>
              <a:path h="10904479" w="13524935">
                <a:moveTo>
                  <a:pt x="0" y="0"/>
                </a:moveTo>
                <a:lnTo>
                  <a:pt x="13524935" y="0"/>
                </a:lnTo>
                <a:lnTo>
                  <a:pt x="13524935" y="10904479"/>
                </a:lnTo>
                <a:lnTo>
                  <a:pt x="0" y="10904479"/>
                </a:lnTo>
                <a:lnTo>
                  <a:pt x="0" y="0"/>
                </a:lnTo>
                <a:close/>
              </a:path>
            </a:pathLst>
          </a:custGeom>
          <a:blipFill>
            <a:blip r:embed="rId2"/>
            <a:stretch>
              <a:fillRect l="0" t="0" r="0" b="0"/>
            </a:stretch>
          </a:blipFill>
        </p:spPr>
      </p:sp>
      <p:sp>
        <p:nvSpPr>
          <p:cNvPr name="Freeform 3" id="3"/>
          <p:cNvSpPr/>
          <p:nvPr/>
        </p:nvSpPr>
        <p:spPr>
          <a:xfrm flipH="false" flipV="false" rot="0">
            <a:off x="14906729" y="-2162148"/>
            <a:ext cx="11362052" cy="9160655"/>
          </a:xfrm>
          <a:custGeom>
            <a:avLst/>
            <a:gdLst/>
            <a:ahLst/>
            <a:cxnLst/>
            <a:rect r="r" b="b" t="t" l="l"/>
            <a:pathLst>
              <a:path h="9160655" w="11362052">
                <a:moveTo>
                  <a:pt x="0" y="0"/>
                </a:moveTo>
                <a:lnTo>
                  <a:pt x="11362052" y="0"/>
                </a:lnTo>
                <a:lnTo>
                  <a:pt x="11362052" y="9160654"/>
                </a:lnTo>
                <a:lnTo>
                  <a:pt x="0" y="9160654"/>
                </a:lnTo>
                <a:lnTo>
                  <a:pt x="0" y="0"/>
                </a:lnTo>
                <a:close/>
              </a:path>
            </a:pathLst>
          </a:custGeom>
          <a:blipFill>
            <a:blip r:embed="rId2"/>
            <a:stretch>
              <a:fillRect l="0" t="0" r="0" b="0"/>
            </a:stretch>
          </a:blipFill>
        </p:spPr>
      </p:sp>
      <p:sp>
        <p:nvSpPr>
          <p:cNvPr name="Freeform 4" id="4"/>
          <p:cNvSpPr/>
          <p:nvPr/>
        </p:nvSpPr>
        <p:spPr>
          <a:xfrm flipH="true" flipV="true" rot="-6285763">
            <a:off x="-503159" y="-189610"/>
            <a:ext cx="2485519" cy="4169382"/>
          </a:xfrm>
          <a:custGeom>
            <a:avLst/>
            <a:gdLst/>
            <a:ahLst/>
            <a:cxnLst/>
            <a:rect r="r" b="b" t="t" l="l"/>
            <a:pathLst>
              <a:path h="4169382" w="2485519">
                <a:moveTo>
                  <a:pt x="2485519" y="4169382"/>
                </a:moveTo>
                <a:lnTo>
                  <a:pt x="0" y="4169382"/>
                </a:lnTo>
                <a:lnTo>
                  <a:pt x="0" y="0"/>
                </a:lnTo>
                <a:lnTo>
                  <a:pt x="2485519" y="0"/>
                </a:lnTo>
                <a:lnTo>
                  <a:pt x="2485519" y="4169382"/>
                </a:lnTo>
                <a:close/>
              </a:path>
            </a:pathLst>
          </a:custGeom>
          <a:blipFill>
            <a:blip r:embed="rId3"/>
            <a:stretch>
              <a:fillRect l="-33638" t="0" r="0" b="0"/>
            </a:stretch>
          </a:blipFill>
        </p:spPr>
      </p:sp>
      <p:sp>
        <p:nvSpPr>
          <p:cNvPr name="Freeform 5" id="5"/>
          <p:cNvSpPr/>
          <p:nvPr/>
        </p:nvSpPr>
        <p:spPr>
          <a:xfrm flipH="false" flipV="false" rot="-2857790">
            <a:off x="-1814049" y="3092295"/>
            <a:ext cx="6832587" cy="1204244"/>
          </a:xfrm>
          <a:custGeom>
            <a:avLst/>
            <a:gdLst/>
            <a:ahLst/>
            <a:cxnLst/>
            <a:rect r="r" b="b" t="t" l="l"/>
            <a:pathLst>
              <a:path h="1204244" w="6832587">
                <a:moveTo>
                  <a:pt x="0" y="0"/>
                </a:moveTo>
                <a:lnTo>
                  <a:pt x="6832588" y="0"/>
                </a:lnTo>
                <a:lnTo>
                  <a:pt x="6832588" y="1204244"/>
                </a:lnTo>
                <a:lnTo>
                  <a:pt x="0" y="1204244"/>
                </a:lnTo>
                <a:lnTo>
                  <a:pt x="0" y="0"/>
                </a:lnTo>
                <a:close/>
              </a:path>
            </a:pathLst>
          </a:custGeom>
          <a:blipFill>
            <a:blip r:embed="rId4"/>
            <a:stretch>
              <a:fillRect l="0" t="0" r="0" b="0"/>
            </a:stretch>
          </a:blipFill>
        </p:spPr>
      </p:sp>
      <p:sp>
        <p:nvSpPr>
          <p:cNvPr name="Freeform 6" id="6"/>
          <p:cNvSpPr/>
          <p:nvPr/>
        </p:nvSpPr>
        <p:spPr>
          <a:xfrm flipH="false" flipV="false" rot="-1849501">
            <a:off x="11498842" y="8866457"/>
            <a:ext cx="3953468" cy="2188998"/>
          </a:xfrm>
          <a:custGeom>
            <a:avLst/>
            <a:gdLst/>
            <a:ahLst/>
            <a:cxnLst/>
            <a:rect r="r" b="b" t="t" l="l"/>
            <a:pathLst>
              <a:path h="2188998" w="3953468">
                <a:moveTo>
                  <a:pt x="0" y="0"/>
                </a:moveTo>
                <a:lnTo>
                  <a:pt x="3953468" y="0"/>
                </a:lnTo>
                <a:lnTo>
                  <a:pt x="3953468" y="2188999"/>
                </a:lnTo>
                <a:lnTo>
                  <a:pt x="0" y="2188999"/>
                </a:lnTo>
                <a:lnTo>
                  <a:pt x="0" y="0"/>
                </a:lnTo>
                <a:close/>
              </a:path>
            </a:pathLst>
          </a:custGeom>
          <a:blipFill>
            <a:blip r:embed="rId2"/>
            <a:stretch>
              <a:fillRect l="-175356" t="-354636" r="-37669" b="-1172"/>
            </a:stretch>
          </a:blipFill>
        </p:spPr>
      </p:sp>
      <p:grpSp>
        <p:nvGrpSpPr>
          <p:cNvPr name="Group 7" id="7"/>
          <p:cNvGrpSpPr/>
          <p:nvPr/>
        </p:nvGrpSpPr>
        <p:grpSpPr>
          <a:xfrm rot="0">
            <a:off x="4872494" y="3060128"/>
            <a:ext cx="9001521" cy="5160307"/>
            <a:chOff x="0" y="0"/>
            <a:chExt cx="3188467" cy="1827855"/>
          </a:xfrm>
        </p:grpSpPr>
        <p:sp>
          <p:nvSpPr>
            <p:cNvPr name="Freeform 8" id="8"/>
            <p:cNvSpPr/>
            <p:nvPr/>
          </p:nvSpPr>
          <p:spPr>
            <a:xfrm flipH="false" flipV="false" rot="0">
              <a:off x="0" y="0"/>
              <a:ext cx="3188467" cy="1827855"/>
            </a:xfrm>
            <a:custGeom>
              <a:avLst/>
              <a:gdLst/>
              <a:ahLst/>
              <a:cxnLst/>
              <a:rect r="r" b="b" t="t" l="l"/>
              <a:pathLst>
                <a:path h="1827855" w="3188467">
                  <a:moveTo>
                    <a:pt x="25802" y="0"/>
                  </a:moveTo>
                  <a:lnTo>
                    <a:pt x="3162665" y="0"/>
                  </a:lnTo>
                  <a:cubicBezTo>
                    <a:pt x="3176915" y="0"/>
                    <a:pt x="3188467" y="11552"/>
                    <a:pt x="3188467" y="25802"/>
                  </a:cubicBezTo>
                  <a:lnTo>
                    <a:pt x="3188467" y="1802052"/>
                  </a:lnTo>
                  <a:cubicBezTo>
                    <a:pt x="3188467" y="1808896"/>
                    <a:pt x="3185749" y="1815458"/>
                    <a:pt x="3180910" y="1820297"/>
                  </a:cubicBezTo>
                  <a:cubicBezTo>
                    <a:pt x="3176071" y="1825136"/>
                    <a:pt x="3169508" y="1827855"/>
                    <a:pt x="3162665" y="1827855"/>
                  </a:cubicBezTo>
                  <a:lnTo>
                    <a:pt x="25802" y="1827855"/>
                  </a:lnTo>
                  <a:cubicBezTo>
                    <a:pt x="18959" y="1827855"/>
                    <a:pt x="12396" y="1825136"/>
                    <a:pt x="7557" y="1820297"/>
                  </a:cubicBezTo>
                  <a:cubicBezTo>
                    <a:pt x="2718" y="1815458"/>
                    <a:pt x="0" y="1808896"/>
                    <a:pt x="0" y="1802052"/>
                  </a:cubicBezTo>
                  <a:lnTo>
                    <a:pt x="0" y="25802"/>
                  </a:lnTo>
                  <a:cubicBezTo>
                    <a:pt x="0" y="18959"/>
                    <a:pt x="2718" y="12396"/>
                    <a:pt x="7557" y="7557"/>
                  </a:cubicBezTo>
                  <a:cubicBezTo>
                    <a:pt x="12396" y="2718"/>
                    <a:pt x="18959" y="0"/>
                    <a:pt x="25802" y="0"/>
                  </a:cubicBezTo>
                  <a:close/>
                </a:path>
              </a:pathLst>
            </a:custGeom>
            <a:solidFill>
              <a:srgbClr val="3A3A66"/>
            </a:solidFill>
            <a:ln cap="rnd">
              <a:noFill/>
              <a:prstDash val="solid"/>
              <a:round/>
            </a:ln>
          </p:spPr>
        </p:sp>
        <p:sp>
          <p:nvSpPr>
            <p:cNvPr name="TextBox 9" id="9"/>
            <p:cNvSpPr txBox="true"/>
            <p:nvPr/>
          </p:nvSpPr>
          <p:spPr>
            <a:xfrm>
              <a:off x="0" y="-133350"/>
              <a:ext cx="3188467" cy="1961205"/>
            </a:xfrm>
            <a:prstGeom prst="rect">
              <a:avLst/>
            </a:prstGeom>
          </p:spPr>
          <p:txBody>
            <a:bodyPr anchor="ctr" rtlCol="false" tIns="238260" lIns="238260" bIns="238260" rIns="238260"/>
            <a:lstStyle/>
            <a:p>
              <a:pPr algn="ctr" marL="0" indent="0" lvl="0">
                <a:lnSpc>
                  <a:spcPts val="11925"/>
                </a:lnSpc>
                <a:spcBef>
                  <a:spcPct val="0"/>
                </a:spcBef>
              </a:pPr>
              <a:r>
                <a:rPr lang="en-US" sz="8899">
                  <a:solidFill>
                    <a:srgbClr val="FFFFFF"/>
                  </a:solidFill>
                  <a:latin typeface="Brixton Sans Outline"/>
                </a:rPr>
                <a:t>TERIMA KASIH</a:t>
              </a:r>
            </a:p>
          </p:txBody>
        </p:sp>
      </p:grpSp>
      <p:sp>
        <p:nvSpPr>
          <p:cNvPr name="Freeform 10" id="10"/>
          <p:cNvSpPr/>
          <p:nvPr/>
        </p:nvSpPr>
        <p:spPr>
          <a:xfrm flipH="false" flipV="false" rot="0">
            <a:off x="3826299" y="1895081"/>
            <a:ext cx="1046195" cy="1046195"/>
          </a:xfrm>
          <a:custGeom>
            <a:avLst/>
            <a:gdLst/>
            <a:ahLst/>
            <a:cxnLst/>
            <a:rect r="r" b="b" t="t" l="l"/>
            <a:pathLst>
              <a:path h="1046195" w="1046195">
                <a:moveTo>
                  <a:pt x="0" y="0"/>
                </a:moveTo>
                <a:lnTo>
                  <a:pt x="1046195" y="0"/>
                </a:lnTo>
                <a:lnTo>
                  <a:pt x="1046195" y="1046196"/>
                </a:lnTo>
                <a:lnTo>
                  <a:pt x="0" y="1046196"/>
                </a:lnTo>
                <a:lnTo>
                  <a:pt x="0" y="0"/>
                </a:lnTo>
                <a:close/>
              </a:path>
            </a:pathLst>
          </a:custGeom>
          <a:blipFill>
            <a:blip r:embed="rId5"/>
            <a:stretch>
              <a:fillRect l="0" t="0" r="0" b="0"/>
            </a:stretch>
          </a:blipFill>
        </p:spPr>
      </p:sp>
      <p:sp>
        <p:nvSpPr>
          <p:cNvPr name="Freeform 11" id="11"/>
          <p:cNvSpPr/>
          <p:nvPr/>
        </p:nvSpPr>
        <p:spPr>
          <a:xfrm flipH="false" flipV="false" rot="0">
            <a:off x="16928253" y="879188"/>
            <a:ext cx="662094" cy="662094"/>
          </a:xfrm>
          <a:custGeom>
            <a:avLst/>
            <a:gdLst/>
            <a:ahLst/>
            <a:cxnLst/>
            <a:rect r="r" b="b" t="t" l="l"/>
            <a:pathLst>
              <a:path h="662094" w="662094">
                <a:moveTo>
                  <a:pt x="0" y="0"/>
                </a:moveTo>
                <a:lnTo>
                  <a:pt x="662094" y="0"/>
                </a:lnTo>
                <a:lnTo>
                  <a:pt x="662094" y="662094"/>
                </a:lnTo>
                <a:lnTo>
                  <a:pt x="0" y="662094"/>
                </a:lnTo>
                <a:lnTo>
                  <a:pt x="0" y="0"/>
                </a:lnTo>
                <a:close/>
              </a:path>
            </a:pathLst>
          </a:custGeom>
          <a:blipFill>
            <a:blip r:embed="rId6"/>
            <a:stretch>
              <a:fillRect l="0" t="0" r="0" b="0"/>
            </a:stretch>
          </a:blipFill>
        </p:spPr>
      </p:sp>
      <p:sp>
        <p:nvSpPr>
          <p:cNvPr name="Freeform 12" id="12"/>
          <p:cNvSpPr/>
          <p:nvPr/>
        </p:nvSpPr>
        <p:spPr>
          <a:xfrm flipH="false" flipV="false" rot="0">
            <a:off x="9849574" y="9258300"/>
            <a:ext cx="662094" cy="662094"/>
          </a:xfrm>
          <a:custGeom>
            <a:avLst/>
            <a:gdLst/>
            <a:ahLst/>
            <a:cxnLst/>
            <a:rect r="r" b="b" t="t" l="l"/>
            <a:pathLst>
              <a:path h="662094" w="662094">
                <a:moveTo>
                  <a:pt x="0" y="0"/>
                </a:moveTo>
                <a:lnTo>
                  <a:pt x="662094" y="0"/>
                </a:lnTo>
                <a:lnTo>
                  <a:pt x="662094" y="662094"/>
                </a:lnTo>
                <a:lnTo>
                  <a:pt x="0" y="662094"/>
                </a:lnTo>
                <a:lnTo>
                  <a:pt x="0" y="0"/>
                </a:lnTo>
                <a:close/>
              </a:path>
            </a:pathLst>
          </a:custGeom>
          <a:blipFill>
            <a:blip r:embed="rId6"/>
            <a:stretch>
              <a:fillRect l="0" t="0" r="0" b="0"/>
            </a:stretch>
          </a:blipFill>
        </p:spPr>
      </p:sp>
      <p:sp>
        <p:nvSpPr>
          <p:cNvPr name="Freeform 13" id="13"/>
          <p:cNvSpPr/>
          <p:nvPr/>
        </p:nvSpPr>
        <p:spPr>
          <a:xfrm flipH="false" flipV="false" rot="4347910">
            <a:off x="10921107" y="-2270049"/>
            <a:ext cx="5905818" cy="4540097"/>
          </a:xfrm>
          <a:custGeom>
            <a:avLst/>
            <a:gdLst/>
            <a:ahLst/>
            <a:cxnLst/>
            <a:rect r="r" b="b" t="t" l="l"/>
            <a:pathLst>
              <a:path h="4540097" w="5905818">
                <a:moveTo>
                  <a:pt x="0" y="0"/>
                </a:moveTo>
                <a:lnTo>
                  <a:pt x="5905818" y="0"/>
                </a:lnTo>
                <a:lnTo>
                  <a:pt x="5905818" y="4540098"/>
                </a:lnTo>
                <a:lnTo>
                  <a:pt x="0" y="4540098"/>
                </a:lnTo>
                <a:lnTo>
                  <a:pt x="0" y="0"/>
                </a:lnTo>
                <a:close/>
              </a:path>
            </a:pathLst>
          </a:custGeom>
          <a:blipFill>
            <a:blip r:embed="rId7"/>
            <a:stretch>
              <a:fillRect l="0" t="0" r="0" b="0"/>
            </a:stretch>
          </a:blipFill>
        </p:spPr>
      </p:sp>
      <p:sp>
        <p:nvSpPr>
          <p:cNvPr name="Freeform 14" id="14"/>
          <p:cNvSpPr/>
          <p:nvPr/>
        </p:nvSpPr>
        <p:spPr>
          <a:xfrm flipH="false" flipV="false" rot="0">
            <a:off x="16189223" y="6715656"/>
            <a:ext cx="1738020" cy="3009558"/>
          </a:xfrm>
          <a:custGeom>
            <a:avLst/>
            <a:gdLst/>
            <a:ahLst/>
            <a:cxnLst/>
            <a:rect r="r" b="b" t="t" l="l"/>
            <a:pathLst>
              <a:path h="3009558" w="1738020">
                <a:moveTo>
                  <a:pt x="0" y="0"/>
                </a:moveTo>
                <a:lnTo>
                  <a:pt x="1738020" y="0"/>
                </a:lnTo>
                <a:lnTo>
                  <a:pt x="1738020" y="3009558"/>
                </a:lnTo>
                <a:lnTo>
                  <a:pt x="0" y="3009558"/>
                </a:lnTo>
                <a:lnTo>
                  <a:pt x="0" y="0"/>
                </a:lnTo>
                <a:close/>
              </a:path>
            </a:pathLst>
          </a:custGeom>
          <a:blipFill>
            <a:blip r:embed="rId8"/>
            <a:stretch>
              <a:fillRect l="0" t="0" r="0" b="0"/>
            </a:stretch>
          </a:blipFill>
        </p:spPr>
      </p:sp>
      <p:sp>
        <p:nvSpPr>
          <p:cNvPr name="Freeform 15" id="15"/>
          <p:cNvSpPr/>
          <p:nvPr/>
        </p:nvSpPr>
        <p:spPr>
          <a:xfrm flipH="false" flipV="false" rot="-10517081">
            <a:off x="4001938" y="324457"/>
            <a:ext cx="7236094" cy="1275362"/>
          </a:xfrm>
          <a:custGeom>
            <a:avLst/>
            <a:gdLst/>
            <a:ahLst/>
            <a:cxnLst/>
            <a:rect r="r" b="b" t="t" l="l"/>
            <a:pathLst>
              <a:path h="1275362" w="7236094">
                <a:moveTo>
                  <a:pt x="0" y="0"/>
                </a:moveTo>
                <a:lnTo>
                  <a:pt x="7236095" y="0"/>
                </a:lnTo>
                <a:lnTo>
                  <a:pt x="7236095" y="1275361"/>
                </a:lnTo>
                <a:lnTo>
                  <a:pt x="0" y="1275361"/>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A3A6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293842" y="8268046"/>
            <a:ext cx="1606907" cy="889730"/>
          </a:xfrm>
          <a:custGeom>
            <a:avLst/>
            <a:gdLst/>
            <a:ahLst/>
            <a:cxnLst/>
            <a:rect r="r" b="b" t="t" l="l"/>
            <a:pathLst>
              <a:path h="889730" w="1606907">
                <a:moveTo>
                  <a:pt x="0" y="0"/>
                </a:moveTo>
                <a:lnTo>
                  <a:pt x="1606907" y="0"/>
                </a:lnTo>
                <a:lnTo>
                  <a:pt x="1606907" y="889730"/>
                </a:lnTo>
                <a:lnTo>
                  <a:pt x="0" y="889730"/>
                </a:lnTo>
                <a:lnTo>
                  <a:pt x="0" y="0"/>
                </a:lnTo>
                <a:close/>
              </a:path>
            </a:pathLst>
          </a:custGeom>
          <a:blipFill>
            <a:blip r:embed="rId2"/>
            <a:stretch>
              <a:fillRect l="-175356" t="-354636" r="-37669" b="-1172"/>
            </a:stretch>
          </a:blipFill>
        </p:spPr>
      </p:sp>
      <p:sp>
        <p:nvSpPr>
          <p:cNvPr name="Freeform 3" id="3"/>
          <p:cNvSpPr/>
          <p:nvPr/>
        </p:nvSpPr>
        <p:spPr>
          <a:xfrm flipH="false" flipV="false" rot="0">
            <a:off x="11795841" y="7910036"/>
            <a:ext cx="793232" cy="1605749"/>
          </a:xfrm>
          <a:custGeom>
            <a:avLst/>
            <a:gdLst/>
            <a:ahLst/>
            <a:cxnLst/>
            <a:rect r="r" b="b" t="t" l="l"/>
            <a:pathLst>
              <a:path h="1605749" w="793232">
                <a:moveTo>
                  <a:pt x="0" y="0"/>
                </a:moveTo>
                <a:lnTo>
                  <a:pt x="793232" y="0"/>
                </a:lnTo>
                <a:lnTo>
                  <a:pt x="793232" y="1605750"/>
                </a:lnTo>
                <a:lnTo>
                  <a:pt x="0" y="1605750"/>
                </a:lnTo>
                <a:lnTo>
                  <a:pt x="0" y="0"/>
                </a:lnTo>
                <a:close/>
              </a:path>
            </a:pathLst>
          </a:custGeom>
          <a:blipFill>
            <a:blip r:embed="rId2"/>
            <a:stretch>
              <a:fillRect l="-206376" t="0" r="-201112" b="-102124"/>
            </a:stretch>
          </a:blipFill>
        </p:spPr>
      </p:sp>
      <p:sp>
        <p:nvSpPr>
          <p:cNvPr name="Freeform 4" id="4"/>
          <p:cNvSpPr/>
          <p:nvPr/>
        </p:nvSpPr>
        <p:spPr>
          <a:xfrm flipH="false" flipV="false" rot="0">
            <a:off x="12842753" y="8018224"/>
            <a:ext cx="802364" cy="1389375"/>
          </a:xfrm>
          <a:custGeom>
            <a:avLst/>
            <a:gdLst/>
            <a:ahLst/>
            <a:cxnLst/>
            <a:rect r="r" b="b" t="t" l="l"/>
            <a:pathLst>
              <a:path h="1389375" w="802364">
                <a:moveTo>
                  <a:pt x="0" y="0"/>
                </a:moveTo>
                <a:lnTo>
                  <a:pt x="802365" y="0"/>
                </a:lnTo>
                <a:lnTo>
                  <a:pt x="802365" y="1389375"/>
                </a:lnTo>
                <a:lnTo>
                  <a:pt x="0" y="1389375"/>
                </a:lnTo>
                <a:lnTo>
                  <a:pt x="0" y="0"/>
                </a:lnTo>
                <a:close/>
              </a:path>
            </a:pathLst>
          </a:custGeom>
          <a:blipFill>
            <a:blip r:embed="rId3"/>
            <a:stretch>
              <a:fillRect l="0" t="0" r="0" b="0"/>
            </a:stretch>
          </a:blipFill>
        </p:spPr>
      </p:sp>
      <p:sp>
        <p:nvSpPr>
          <p:cNvPr name="Freeform 5" id="5"/>
          <p:cNvSpPr/>
          <p:nvPr/>
        </p:nvSpPr>
        <p:spPr>
          <a:xfrm flipH="false" flipV="false" rot="0">
            <a:off x="13898798" y="7776131"/>
            <a:ext cx="1321640" cy="1873560"/>
          </a:xfrm>
          <a:custGeom>
            <a:avLst/>
            <a:gdLst/>
            <a:ahLst/>
            <a:cxnLst/>
            <a:rect r="r" b="b" t="t" l="l"/>
            <a:pathLst>
              <a:path h="1873560" w="1321640">
                <a:moveTo>
                  <a:pt x="0" y="0"/>
                </a:moveTo>
                <a:lnTo>
                  <a:pt x="1321641" y="0"/>
                </a:lnTo>
                <a:lnTo>
                  <a:pt x="1321641" y="1873560"/>
                </a:lnTo>
                <a:lnTo>
                  <a:pt x="0" y="1873560"/>
                </a:lnTo>
                <a:lnTo>
                  <a:pt x="0" y="0"/>
                </a:lnTo>
                <a:close/>
              </a:path>
            </a:pathLst>
          </a:custGeom>
          <a:blipFill>
            <a:blip r:embed="rId4"/>
            <a:stretch>
              <a:fillRect l="0" t="0" r="0" b="0"/>
            </a:stretch>
          </a:blipFill>
        </p:spPr>
      </p:sp>
      <p:sp>
        <p:nvSpPr>
          <p:cNvPr name="Freeform 6" id="6"/>
          <p:cNvSpPr/>
          <p:nvPr/>
        </p:nvSpPr>
        <p:spPr>
          <a:xfrm flipH="false" flipV="false" rot="0">
            <a:off x="8785475" y="8028278"/>
            <a:ext cx="1613275" cy="1369267"/>
          </a:xfrm>
          <a:custGeom>
            <a:avLst/>
            <a:gdLst/>
            <a:ahLst/>
            <a:cxnLst/>
            <a:rect r="r" b="b" t="t" l="l"/>
            <a:pathLst>
              <a:path h="1369267" w="1613275">
                <a:moveTo>
                  <a:pt x="0" y="0"/>
                </a:moveTo>
                <a:lnTo>
                  <a:pt x="1613275" y="0"/>
                </a:lnTo>
                <a:lnTo>
                  <a:pt x="1613275" y="1369267"/>
                </a:lnTo>
                <a:lnTo>
                  <a:pt x="0" y="1369267"/>
                </a:lnTo>
                <a:lnTo>
                  <a:pt x="0" y="0"/>
                </a:lnTo>
                <a:close/>
              </a:path>
            </a:pathLst>
          </a:custGeom>
          <a:blipFill>
            <a:blip r:embed="rId5"/>
            <a:stretch>
              <a:fillRect l="0" t="0" r="0" b="0"/>
            </a:stretch>
          </a:blipFill>
        </p:spPr>
      </p:sp>
      <p:sp>
        <p:nvSpPr>
          <p:cNvPr name="Freeform 7" id="7"/>
          <p:cNvSpPr/>
          <p:nvPr/>
        </p:nvSpPr>
        <p:spPr>
          <a:xfrm flipH="false" flipV="false" rot="0">
            <a:off x="7025796" y="7895663"/>
            <a:ext cx="610893" cy="1634497"/>
          </a:xfrm>
          <a:custGeom>
            <a:avLst/>
            <a:gdLst/>
            <a:ahLst/>
            <a:cxnLst/>
            <a:rect r="r" b="b" t="t" l="l"/>
            <a:pathLst>
              <a:path h="1634497" w="610893">
                <a:moveTo>
                  <a:pt x="0" y="0"/>
                </a:moveTo>
                <a:lnTo>
                  <a:pt x="610894" y="0"/>
                </a:lnTo>
                <a:lnTo>
                  <a:pt x="610894" y="1634497"/>
                </a:lnTo>
                <a:lnTo>
                  <a:pt x="0" y="1634497"/>
                </a:lnTo>
                <a:lnTo>
                  <a:pt x="0" y="0"/>
                </a:lnTo>
                <a:close/>
              </a:path>
            </a:pathLst>
          </a:custGeom>
          <a:blipFill>
            <a:blip r:embed="rId6"/>
            <a:stretch>
              <a:fillRect l="0" t="0" r="0" b="0"/>
            </a:stretch>
          </a:blipFill>
        </p:spPr>
      </p:sp>
      <p:sp>
        <p:nvSpPr>
          <p:cNvPr name="Freeform 8" id="8"/>
          <p:cNvSpPr/>
          <p:nvPr/>
        </p:nvSpPr>
        <p:spPr>
          <a:xfrm flipH="false" flipV="false" rot="0">
            <a:off x="7890370" y="7909457"/>
            <a:ext cx="641424" cy="1606907"/>
          </a:xfrm>
          <a:custGeom>
            <a:avLst/>
            <a:gdLst/>
            <a:ahLst/>
            <a:cxnLst/>
            <a:rect r="r" b="b" t="t" l="l"/>
            <a:pathLst>
              <a:path h="1606907" w="641424">
                <a:moveTo>
                  <a:pt x="0" y="0"/>
                </a:moveTo>
                <a:lnTo>
                  <a:pt x="641424" y="0"/>
                </a:lnTo>
                <a:lnTo>
                  <a:pt x="641424" y="1606908"/>
                </a:lnTo>
                <a:lnTo>
                  <a:pt x="0" y="1606908"/>
                </a:lnTo>
                <a:lnTo>
                  <a:pt x="0" y="0"/>
                </a:lnTo>
                <a:close/>
              </a:path>
            </a:pathLst>
          </a:custGeom>
          <a:blipFill>
            <a:blip r:embed="rId7"/>
            <a:stretch>
              <a:fillRect l="0" t="0" r="0" b="0"/>
            </a:stretch>
          </a:blipFill>
        </p:spPr>
      </p:sp>
      <p:grpSp>
        <p:nvGrpSpPr>
          <p:cNvPr name="Group 9" id="9"/>
          <p:cNvGrpSpPr/>
          <p:nvPr/>
        </p:nvGrpSpPr>
        <p:grpSpPr>
          <a:xfrm rot="0">
            <a:off x="3067561" y="7969740"/>
            <a:ext cx="3502016" cy="1829242"/>
            <a:chOff x="0" y="0"/>
            <a:chExt cx="4669355" cy="2438990"/>
          </a:xfrm>
        </p:grpSpPr>
        <p:grpSp>
          <p:nvGrpSpPr>
            <p:cNvPr name="Group 10" id="10"/>
            <p:cNvGrpSpPr/>
            <p:nvPr/>
          </p:nvGrpSpPr>
          <p:grpSpPr>
            <a:xfrm rot="0">
              <a:off x="0" y="0"/>
              <a:ext cx="4669355" cy="2438990"/>
              <a:chOff x="0" y="0"/>
              <a:chExt cx="1240464" cy="647944"/>
            </a:xfrm>
          </p:grpSpPr>
          <p:sp>
            <p:nvSpPr>
              <p:cNvPr name="Freeform 11" id="11"/>
              <p:cNvSpPr/>
              <p:nvPr/>
            </p:nvSpPr>
            <p:spPr>
              <a:xfrm flipH="false" flipV="false" rot="0">
                <a:off x="0" y="0"/>
                <a:ext cx="1240464" cy="647944"/>
              </a:xfrm>
              <a:custGeom>
                <a:avLst/>
                <a:gdLst/>
                <a:ahLst/>
                <a:cxnLst/>
                <a:rect r="r" b="b" t="t" l="l"/>
                <a:pathLst>
                  <a:path h="647944" w="1240464">
                    <a:moveTo>
                      <a:pt x="62211" y="0"/>
                    </a:moveTo>
                    <a:lnTo>
                      <a:pt x="1178253" y="0"/>
                    </a:lnTo>
                    <a:cubicBezTo>
                      <a:pt x="1194752" y="0"/>
                      <a:pt x="1210576" y="6554"/>
                      <a:pt x="1222243" y="18221"/>
                    </a:cubicBezTo>
                    <a:cubicBezTo>
                      <a:pt x="1233910" y="29888"/>
                      <a:pt x="1240464" y="45712"/>
                      <a:pt x="1240464" y="62211"/>
                    </a:cubicBezTo>
                    <a:lnTo>
                      <a:pt x="1240464" y="585733"/>
                    </a:lnTo>
                    <a:cubicBezTo>
                      <a:pt x="1240464" y="602232"/>
                      <a:pt x="1233910" y="618056"/>
                      <a:pt x="1222243" y="629723"/>
                    </a:cubicBezTo>
                    <a:cubicBezTo>
                      <a:pt x="1210576" y="641389"/>
                      <a:pt x="1194752" y="647944"/>
                      <a:pt x="1178253" y="647944"/>
                    </a:cubicBezTo>
                    <a:lnTo>
                      <a:pt x="62211" y="647944"/>
                    </a:lnTo>
                    <a:cubicBezTo>
                      <a:pt x="45712" y="647944"/>
                      <a:pt x="29888" y="641389"/>
                      <a:pt x="18221" y="629723"/>
                    </a:cubicBezTo>
                    <a:cubicBezTo>
                      <a:pt x="6554" y="618056"/>
                      <a:pt x="0" y="602232"/>
                      <a:pt x="0" y="585733"/>
                    </a:cubicBezTo>
                    <a:lnTo>
                      <a:pt x="0" y="62211"/>
                    </a:lnTo>
                    <a:cubicBezTo>
                      <a:pt x="0" y="45712"/>
                      <a:pt x="6554" y="29888"/>
                      <a:pt x="18221" y="18221"/>
                    </a:cubicBezTo>
                    <a:cubicBezTo>
                      <a:pt x="29888" y="6554"/>
                      <a:pt x="45712" y="0"/>
                      <a:pt x="62211" y="0"/>
                    </a:cubicBezTo>
                    <a:close/>
                  </a:path>
                </a:pathLst>
              </a:custGeom>
              <a:solidFill>
                <a:srgbClr val="FFFFFF"/>
              </a:solidFill>
              <a:ln cap="rnd">
                <a:noFill/>
                <a:prstDash val="solid"/>
                <a:round/>
              </a:ln>
            </p:spPr>
          </p:sp>
          <p:sp>
            <p:nvSpPr>
              <p:cNvPr name="TextBox 12" id="12"/>
              <p:cNvSpPr txBox="true"/>
              <p:nvPr/>
            </p:nvSpPr>
            <p:spPr>
              <a:xfrm>
                <a:off x="0" y="-9525"/>
                <a:ext cx="1240464" cy="657469"/>
              </a:xfrm>
              <a:prstGeom prst="rect">
                <a:avLst/>
              </a:prstGeom>
            </p:spPr>
            <p:txBody>
              <a:bodyPr anchor="ctr" rtlCol="false" tIns="254000" lIns="254000" bIns="254000" rIns="254000"/>
              <a:lstStyle/>
              <a:p>
                <a:pPr algn="l" marL="0" indent="0" lvl="0">
                  <a:lnSpc>
                    <a:spcPts val="2520"/>
                  </a:lnSpc>
                  <a:spcBef>
                    <a:spcPct val="0"/>
                  </a:spcBef>
                </a:pPr>
              </a:p>
            </p:txBody>
          </p:sp>
        </p:grpSp>
        <p:sp>
          <p:nvSpPr>
            <p:cNvPr name="TextBox 13" id="13"/>
            <p:cNvSpPr txBox="true"/>
            <p:nvPr/>
          </p:nvSpPr>
          <p:spPr>
            <a:xfrm rot="0">
              <a:off x="512142" y="438445"/>
              <a:ext cx="3645070" cy="1543050"/>
            </a:xfrm>
            <a:prstGeom prst="rect">
              <a:avLst/>
            </a:prstGeom>
          </p:spPr>
          <p:txBody>
            <a:bodyPr anchor="t" rtlCol="false" tIns="0" lIns="0" bIns="0" rIns="0">
              <a:spAutoFit/>
            </a:bodyPr>
            <a:lstStyle/>
            <a:p>
              <a:pPr algn="ctr" marL="0" indent="0" lvl="0">
                <a:lnSpc>
                  <a:spcPts val="1800"/>
                </a:lnSpc>
                <a:spcBef>
                  <a:spcPct val="0"/>
                </a:spcBef>
              </a:pPr>
              <a:r>
                <a:rPr lang="en-US" sz="1500">
                  <a:solidFill>
                    <a:srgbClr val="3A3A66"/>
                  </a:solidFill>
                  <a:latin typeface="Brixton Bold"/>
                </a:rPr>
                <a:t>Diagram kelas membantu para pengembang perangkat lunak untuk memvisualisasikan struktur keseluruhan dari sistem</a:t>
              </a:r>
            </a:p>
          </p:txBody>
        </p:sp>
      </p:grpSp>
      <p:sp>
        <p:nvSpPr>
          <p:cNvPr name="Freeform 14" id="14"/>
          <p:cNvSpPr/>
          <p:nvPr/>
        </p:nvSpPr>
        <p:spPr>
          <a:xfrm flipH="false" flipV="false" rot="0">
            <a:off x="9562246" y="1832913"/>
            <a:ext cx="8165744" cy="5943218"/>
          </a:xfrm>
          <a:custGeom>
            <a:avLst/>
            <a:gdLst/>
            <a:ahLst/>
            <a:cxnLst/>
            <a:rect r="r" b="b" t="t" l="l"/>
            <a:pathLst>
              <a:path h="5943218" w="8165744">
                <a:moveTo>
                  <a:pt x="0" y="0"/>
                </a:moveTo>
                <a:lnTo>
                  <a:pt x="8165743" y="0"/>
                </a:lnTo>
                <a:lnTo>
                  <a:pt x="8165743" y="5943218"/>
                </a:lnTo>
                <a:lnTo>
                  <a:pt x="0" y="5943218"/>
                </a:lnTo>
                <a:lnTo>
                  <a:pt x="0" y="0"/>
                </a:lnTo>
                <a:close/>
              </a:path>
            </a:pathLst>
          </a:custGeom>
          <a:blipFill>
            <a:blip r:embed="rId8"/>
            <a:stretch>
              <a:fillRect l="0" t="0" r="-3377" b="0"/>
            </a:stretch>
          </a:blipFill>
        </p:spPr>
      </p:sp>
      <p:grpSp>
        <p:nvGrpSpPr>
          <p:cNvPr name="Group 15" id="15"/>
          <p:cNvGrpSpPr/>
          <p:nvPr/>
        </p:nvGrpSpPr>
        <p:grpSpPr>
          <a:xfrm rot="0">
            <a:off x="752905" y="1028700"/>
            <a:ext cx="7458178" cy="6272892"/>
            <a:chOff x="0" y="0"/>
            <a:chExt cx="966382" cy="812800"/>
          </a:xfrm>
        </p:grpSpPr>
        <p:sp>
          <p:nvSpPr>
            <p:cNvPr name="Freeform 16" id="16"/>
            <p:cNvSpPr/>
            <p:nvPr/>
          </p:nvSpPr>
          <p:spPr>
            <a:xfrm flipH="false" flipV="false" rot="0">
              <a:off x="0" y="0"/>
              <a:ext cx="966382" cy="812800"/>
            </a:xfrm>
            <a:custGeom>
              <a:avLst/>
              <a:gdLst/>
              <a:ahLst/>
              <a:cxnLst/>
              <a:rect r="r" b="b" t="t" l="l"/>
              <a:pathLst>
                <a:path h="812800" w="966382">
                  <a:moveTo>
                    <a:pt x="483191" y="0"/>
                  </a:moveTo>
                  <a:lnTo>
                    <a:pt x="966382" y="406400"/>
                  </a:lnTo>
                  <a:lnTo>
                    <a:pt x="483191" y="812800"/>
                  </a:lnTo>
                  <a:lnTo>
                    <a:pt x="0" y="406400"/>
                  </a:lnTo>
                  <a:lnTo>
                    <a:pt x="483191" y="0"/>
                  </a:lnTo>
                  <a:close/>
                </a:path>
              </a:pathLst>
            </a:custGeom>
            <a:solidFill>
              <a:srgbClr val="DDEBD3"/>
            </a:solidFill>
          </p:spPr>
        </p:sp>
        <p:sp>
          <p:nvSpPr>
            <p:cNvPr name="TextBox 17" id="17"/>
            <p:cNvSpPr txBox="true"/>
            <p:nvPr/>
          </p:nvSpPr>
          <p:spPr>
            <a:xfrm>
              <a:off x="166097" y="130175"/>
              <a:ext cx="634188" cy="542925"/>
            </a:xfrm>
            <a:prstGeom prst="rect">
              <a:avLst/>
            </a:prstGeom>
          </p:spPr>
          <p:txBody>
            <a:bodyPr anchor="ctr" rtlCol="false" tIns="50800" lIns="50800" bIns="50800" rIns="50800"/>
            <a:lstStyle/>
            <a:p>
              <a:pPr algn="ctr">
                <a:lnSpc>
                  <a:spcPts val="2160"/>
                </a:lnSpc>
              </a:pPr>
              <a:r>
                <a:rPr lang="en-US" sz="1800">
                  <a:solidFill>
                    <a:srgbClr val="000000"/>
                  </a:solidFill>
                  <a:latin typeface="Brixton Bold"/>
                </a:rPr>
                <a:t>Diagram kelas (class diagram) adalah salah satu jenis diagram yang digunakan dalam pemrograman berorientasi objek untuk menggambarkan struktur statis dari sistem perangkat lunak. Diagram kelas menampilkan kelas-kelas yang ada dalam sistem, hubungan antara kelas-kelas tersebut, serta atribut dan metode yang dimiliki oleh setiap kelas.</a:t>
              </a:r>
            </a:p>
          </p:txBody>
        </p:sp>
      </p:grpSp>
      <p:sp>
        <p:nvSpPr>
          <p:cNvPr name="TextBox 18" id="18"/>
          <p:cNvSpPr txBox="true"/>
          <p:nvPr/>
        </p:nvSpPr>
        <p:spPr>
          <a:xfrm rot="0">
            <a:off x="3651071" y="597898"/>
            <a:ext cx="10985857" cy="647700"/>
          </a:xfrm>
          <a:prstGeom prst="rect">
            <a:avLst/>
          </a:prstGeom>
        </p:spPr>
        <p:txBody>
          <a:bodyPr anchor="t" rtlCol="false" tIns="0" lIns="0" bIns="0" rIns="0">
            <a:spAutoFit/>
          </a:bodyPr>
          <a:lstStyle/>
          <a:p>
            <a:pPr algn="ctr" marL="0" indent="0" lvl="1">
              <a:lnSpc>
                <a:spcPts val="5039"/>
              </a:lnSpc>
              <a:spcBef>
                <a:spcPct val="0"/>
              </a:spcBef>
            </a:pPr>
            <a:r>
              <a:rPr lang="en-US" sz="4199">
                <a:solidFill>
                  <a:srgbClr val="FFFFFF"/>
                </a:solidFill>
                <a:latin typeface="Open Sauce 2 Heavy"/>
              </a:rPr>
              <a:t>CLASS DIAGRAM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A3A6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293842" y="8268046"/>
            <a:ext cx="1606907" cy="889730"/>
          </a:xfrm>
          <a:custGeom>
            <a:avLst/>
            <a:gdLst/>
            <a:ahLst/>
            <a:cxnLst/>
            <a:rect r="r" b="b" t="t" l="l"/>
            <a:pathLst>
              <a:path h="889730" w="1606907">
                <a:moveTo>
                  <a:pt x="0" y="0"/>
                </a:moveTo>
                <a:lnTo>
                  <a:pt x="1606907" y="0"/>
                </a:lnTo>
                <a:lnTo>
                  <a:pt x="1606907" y="889730"/>
                </a:lnTo>
                <a:lnTo>
                  <a:pt x="0" y="889730"/>
                </a:lnTo>
                <a:lnTo>
                  <a:pt x="0" y="0"/>
                </a:lnTo>
                <a:close/>
              </a:path>
            </a:pathLst>
          </a:custGeom>
          <a:blipFill>
            <a:blip r:embed="rId2"/>
            <a:stretch>
              <a:fillRect l="-175356" t="-354636" r="-37669" b="-1172"/>
            </a:stretch>
          </a:blipFill>
        </p:spPr>
      </p:sp>
      <p:sp>
        <p:nvSpPr>
          <p:cNvPr name="Freeform 3" id="3"/>
          <p:cNvSpPr/>
          <p:nvPr/>
        </p:nvSpPr>
        <p:spPr>
          <a:xfrm flipH="false" flipV="false" rot="0">
            <a:off x="11795841" y="7910036"/>
            <a:ext cx="793232" cy="1605749"/>
          </a:xfrm>
          <a:custGeom>
            <a:avLst/>
            <a:gdLst/>
            <a:ahLst/>
            <a:cxnLst/>
            <a:rect r="r" b="b" t="t" l="l"/>
            <a:pathLst>
              <a:path h="1605749" w="793232">
                <a:moveTo>
                  <a:pt x="0" y="0"/>
                </a:moveTo>
                <a:lnTo>
                  <a:pt x="793232" y="0"/>
                </a:lnTo>
                <a:lnTo>
                  <a:pt x="793232" y="1605750"/>
                </a:lnTo>
                <a:lnTo>
                  <a:pt x="0" y="1605750"/>
                </a:lnTo>
                <a:lnTo>
                  <a:pt x="0" y="0"/>
                </a:lnTo>
                <a:close/>
              </a:path>
            </a:pathLst>
          </a:custGeom>
          <a:blipFill>
            <a:blip r:embed="rId2"/>
            <a:stretch>
              <a:fillRect l="-206376" t="0" r="-201112" b="-102124"/>
            </a:stretch>
          </a:blipFill>
        </p:spPr>
      </p:sp>
      <p:sp>
        <p:nvSpPr>
          <p:cNvPr name="Freeform 4" id="4"/>
          <p:cNvSpPr/>
          <p:nvPr/>
        </p:nvSpPr>
        <p:spPr>
          <a:xfrm flipH="false" flipV="false" rot="0">
            <a:off x="12842753" y="8018224"/>
            <a:ext cx="802364" cy="1389375"/>
          </a:xfrm>
          <a:custGeom>
            <a:avLst/>
            <a:gdLst/>
            <a:ahLst/>
            <a:cxnLst/>
            <a:rect r="r" b="b" t="t" l="l"/>
            <a:pathLst>
              <a:path h="1389375" w="802364">
                <a:moveTo>
                  <a:pt x="0" y="0"/>
                </a:moveTo>
                <a:lnTo>
                  <a:pt x="802365" y="0"/>
                </a:lnTo>
                <a:lnTo>
                  <a:pt x="802365" y="1389375"/>
                </a:lnTo>
                <a:lnTo>
                  <a:pt x="0" y="1389375"/>
                </a:lnTo>
                <a:lnTo>
                  <a:pt x="0" y="0"/>
                </a:lnTo>
                <a:close/>
              </a:path>
            </a:pathLst>
          </a:custGeom>
          <a:blipFill>
            <a:blip r:embed="rId3"/>
            <a:stretch>
              <a:fillRect l="0" t="0" r="0" b="0"/>
            </a:stretch>
          </a:blipFill>
        </p:spPr>
      </p:sp>
      <p:sp>
        <p:nvSpPr>
          <p:cNvPr name="Freeform 5" id="5"/>
          <p:cNvSpPr/>
          <p:nvPr/>
        </p:nvSpPr>
        <p:spPr>
          <a:xfrm flipH="false" flipV="false" rot="0">
            <a:off x="13898798" y="7776131"/>
            <a:ext cx="1321640" cy="1873560"/>
          </a:xfrm>
          <a:custGeom>
            <a:avLst/>
            <a:gdLst/>
            <a:ahLst/>
            <a:cxnLst/>
            <a:rect r="r" b="b" t="t" l="l"/>
            <a:pathLst>
              <a:path h="1873560" w="1321640">
                <a:moveTo>
                  <a:pt x="0" y="0"/>
                </a:moveTo>
                <a:lnTo>
                  <a:pt x="1321641" y="0"/>
                </a:lnTo>
                <a:lnTo>
                  <a:pt x="1321641" y="1873560"/>
                </a:lnTo>
                <a:lnTo>
                  <a:pt x="0" y="1873560"/>
                </a:lnTo>
                <a:lnTo>
                  <a:pt x="0" y="0"/>
                </a:lnTo>
                <a:close/>
              </a:path>
            </a:pathLst>
          </a:custGeom>
          <a:blipFill>
            <a:blip r:embed="rId4"/>
            <a:stretch>
              <a:fillRect l="0" t="0" r="0" b="0"/>
            </a:stretch>
          </a:blipFill>
        </p:spPr>
      </p:sp>
      <p:sp>
        <p:nvSpPr>
          <p:cNvPr name="Freeform 6" id="6"/>
          <p:cNvSpPr/>
          <p:nvPr/>
        </p:nvSpPr>
        <p:spPr>
          <a:xfrm flipH="false" flipV="false" rot="0">
            <a:off x="8785475" y="8028278"/>
            <a:ext cx="1613275" cy="1369267"/>
          </a:xfrm>
          <a:custGeom>
            <a:avLst/>
            <a:gdLst/>
            <a:ahLst/>
            <a:cxnLst/>
            <a:rect r="r" b="b" t="t" l="l"/>
            <a:pathLst>
              <a:path h="1369267" w="1613275">
                <a:moveTo>
                  <a:pt x="0" y="0"/>
                </a:moveTo>
                <a:lnTo>
                  <a:pt x="1613275" y="0"/>
                </a:lnTo>
                <a:lnTo>
                  <a:pt x="1613275" y="1369267"/>
                </a:lnTo>
                <a:lnTo>
                  <a:pt x="0" y="1369267"/>
                </a:lnTo>
                <a:lnTo>
                  <a:pt x="0" y="0"/>
                </a:lnTo>
                <a:close/>
              </a:path>
            </a:pathLst>
          </a:custGeom>
          <a:blipFill>
            <a:blip r:embed="rId5"/>
            <a:stretch>
              <a:fillRect l="0" t="0" r="0" b="0"/>
            </a:stretch>
          </a:blipFill>
        </p:spPr>
      </p:sp>
      <p:sp>
        <p:nvSpPr>
          <p:cNvPr name="Freeform 7" id="7"/>
          <p:cNvSpPr/>
          <p:nvPr/>
        </p:nvSpPr>
        <p:spPr>
          <a:xfrm flipH="false" flipV="false" rot="0">
            <a:off x="7025796" y="7895663"/>
            <a:ext cx="610893" cy="1634497"/>
          </a:xfrm>
          <a:custGeom>
            <a:avLst/>
            <a:gdLst/>
            <a:ahLst/>
            <a:cxnLst/>
            <a:rect r="r" b="b" t="t" l="l"/>
            <a:pathLst>
              <a:path h="1634497" w="610893">
                <a:moveTo>
                  <a:pt x="0" y="0"/>
                </a:moveTo>
                <a:lnTo>
                  <a:pt x="610894" y="0"/>
                </a:lnTo>
                <a:lnTo>
                  <a:pt x="610894" y="1634497"/>
                </a:lnTo>
                <a:lnTo>
                  <a:pt x="0" y="1634497"/>
                </a:lnTo>
                <a:lnTo>
                  <a:pt x="0" y="0"/>
                </a:lnTo>
                <a:close/>
              </a:path>
            </a:pathLst>
          </a:custGeom>
          <a:blipFill>
            <a:blip r:embed="rId6"/>
            <a:stretch>
              <a:fillRect l="0" t="0" r="0" b="0"/>
            </a:stretch>
          </a:blipFill>
        </p:spPr>
      </p:sp>
      <p:sp>
        <p:nvSpPr>
          <p:cNvPr name="Freeform 8" id="8"/>
          <p:cNvSpPr/>
          <p:nvPr/>
        </p:nvSpPr>
        <p:spPr>
          <a:xfrm flipH="false" flipV="false" rot="0">
            <a:off x="7890370" y="7909457"/>
            <a:ext cx="641424" cy="1606907"/>
          </a:xfrm>
          <a:custGeom>
            <a:avLst/>
            <a:gdLst/>
            <a:ahLst/>
            <a:cxnLst/>
            <a:rect r="r" b="b" t="t" l="l"/>
            <a:pathLst>
              <a:path h="1606907" w="641424">
                <a:moveTo>
                  <a:pt x="0" y="0"/>
                </a:moveTo>
                <a:lnTo>
                  <a:pt x="641424" y="0"/>
                </a:lnTo>
                <a:lnTo>
                  <a:pt x="641424" y="1606908"/>
                </a:lnTo>
                <a:lnTo>
                  <a:pt x="0" y="1606908"/>
                </a:lnTo>
                <a:lnTo>
                  <a:pt x="0" y="0"/>
                </a:lnTo>
                <a:close/>
              </a:path>
            </a:pathLst>
          </a:custGeom>
          <a:blipFill>
            <a:blip r:embed="rId7"/>
            <a:stretch>
              <a:fillRect l="0" t="0" r="0" b="0"/>
            </a:stretch>
          </a:blipFill>
        </p:spPr>
      </p:sp>
      <p:grpSp>
        <p:nvGrpSpPr>
          <p:cNvPr name="Group 9" id="9"/>
          <p:cNvGrpSpPr/>
          <p:nvPr/>
        </p:nvGrpSpPr>
        <p:grpSpPr>
          <a:xfrm rot="0">
            <a:off x="3067561" y="7969740"/>
            <a:ext cx="3502016" cy="1970176"/>
            <a:chOff x="0" y="0"/>
            <a:chExt cx="1240464" cy="697865"/>
          </a:xfrm>
        </p:grpSpPr>
        <p:sp>
          <p:nvSpPr>
            <p:cNvPr name="Freeform 10" id="10"/>
            <p:cNvSpPr/>
            <p:nvPr/>
          </p:nvSpPr>
          <p:spPr>
            <a:xfrm flipH="false" flipV="false" rot="0">
              <a:off x="0" y="0"/>
              <a:ext cx="1240464" cy="697865"/>
            </a:xfrm>
            <a:custGeom>
              <a:avLst/>
              <a:gdLst/>
              <a:ahLst/>
              <a:cxnLst/>
              <a:rect r="r" b="b" t="t" l="l"/>
              <a:pathLst>
                <a:path h="697865" w="1240464">
                  <a:moveTo>
                    <a:pt x="66321" y="0"/>
                  </a:moveTo>
                  <a:lnTo>
                    <a:pt x="1174143" y="0"/>
                  </a:lnTo>
                  <a:cubicBezTo>
                    <a:pt x="1210771" y="0"/>
                    <a:pt x="1240464" y="29693"/>
                    <a:pt x="1240464" y="66321"/>
                  </a:cubicBezTo>
                  <a:lnTo>
                    <a:pt x="1240464" y="631543"/>
                  </a:lnTo>
                  <a:cubicBezTo>
                    <a:pt x="1240464" y="668172"/>
                    <a:pt x="1210771" y="697865"/>
                    <a:pt x="1174143" y="697865"/>
                  </a:cubicBezTo>
                  <a:lnTo>
                    <a:pt x="66321" y="697865"/>
                  </a:lnTo>
                  <a:cubicBezTo>
                    <a:pt x="29693" y="697865"/>
                    <a:pt x="0" y="668172"/>
                    <a:pt x="0" y="631543"/>
                  </a:cubicBezTo>
                  <a:lnTo>
                    <a:pt x="0" y="66321"/>
                  </a:lnTo>
                  <a:cubicBezTo>
                    <a:pt x="0" y="29693"/>
                    <a:pt x="29693" y="0"/>
                    <a:pt x="66321" y="0"/>
                  </a:cubicBezTo>
                  <a:close/>
                </a:path>
              </a:pathLst>
            </a:custGeom>
            <a:solidFill>
              <a:srgbClr val="FFFFFF"/>
            </a:solidFill>
            <a:ln cap="rnd">
              <a:noFill/>
              <a:prstDash val="solid"/>
              <a:round/>
            </a:ln>
          </p:spPr>
        </p:sp>
        <p:sp>
          <p:nvSpPr>
            <p:cNvPr name="TextBox 11" id="11"/>
            <p:cNvSpPr txBox="true"/>
            <p:nvPr/>
          </p:nvSpPr>
          <p:spPr>
            <a:xfrm>
              <a:off x="0" y="-9525"/>
              <a:ext cx="1240464" cy="707390"/>
            </a:xfrm>
            <a:prstGeom prst="rect">
              <a:avLst/>
            </a:prstGeom>
          </p:spPr>
          <p:txBody>
            <a:bodyPr anchor="ctr" rtlCol="false" tIns="238260" lIns="238260" bIns="238260" rIns="238260"/>
            <a:lstStyle/>
            <a:p>
              <a:pPr algn="l" marL="0" indent="0" lvl="0">
                <a:lnSpc>
                  <a:spcPts val="2040"/>
                </a:lnSpc>
                <a:spcBef>
                  <a:spcPct val="0"/>
                </a:spcBef>
              </a:pPr>
              <a:r>
                <a:rPr lang="en-US" sz="1700">
                  <a:solidFill>
                    <a:srgbClr val="3A3A66"/>
                  </a:solidFill>
                  <a:latin typeface="Brixton Bold"/>
                </a:rPr>
                <a:t>Flowchart membantu untuk memvisualisasikan proses secara sistematis, memudahkan pemahaman dan analisis mengenai bagaimana suatu sistem </a:t>
              </a:r>
            </a:p>
          </p:txBody>
        </p:sp>
      </p:grpSp>
      <p:sp>
        <p:nvSpPr>
          <p:cNvPr name="Freeform 12" id="12"/>
          <p:cNvSpPr/>
          <p:nvPr/>
        </p:nvSpPr>
        <p:spPr>
          <a:xfrm flipH="false" flipV="false" rot="0">
            <a:off x="11516943" y="1245598"/>
            <a:ext cx="5742357" cy="6478748"/>
          </a:xfrm>
          <a:custGeom>
            <a:avLst/>
            <a:gdLst/>
            <a:ahLst/>
            <a:cxnLst/>
            <a:rect r="r" b="b" t="t" l="l"/>
            <a:pathLst>
              <a:path h="6478748" w="5742357">
                <a:moveTo>
                  <a:pt x="0" y="0"/>
                </a:moveTo>
                <a:lnTo>
                  <a:pt x="5742357" y="0"/>
                </a:lnTo>
                <a:lnTo>
                  <a:pt x="5742357" y="6478748"/>
                </a:lnTo>
                <a:lnTo>
                  <a:pt x="0" y="6478748"/>
                </a:lnTo>
                <a:lnTo>
                  <a:pt x="0" y="0"/>
                </a:lnTo>
                <a:close/>
              </a:path>
            </a:pathLst>
          </a:custGeom>
          <a:blipFill>
            <a:blip r:embed="rId8"/>
            <a:stretch>
              <a:fillRect l="0" t="0" r="0" b="0"/>
            </a:stretch>
          </a:blipFill>
        </p:spPr>
      </p:sp>
      <p:grpSp>
        <p:nvGrpSpPr>
          <p:cNvPr name="Group 13" id="13"/>
          <p:cNvGrpSpPr/>
          <p:nvPr/>
        </p:nvGrpSpPr>
        <p:grpSpPr>
          <a:xfrm rot="0">
            <a:off x="1419577" y="1408648"/>
            <a:ext cx="9232854" cy="5968209"/>
            <a:chOff x="0" y="0"/>
            <a:chExt cx="2431698" cy="1571874"/>
          </a:xfrm>
        </p:grpSpPr>
        <p:sp>
          <p:nvSpPr>
            <p:cNvPr name="Freeform 14" id="14"/>
            <p:cNvSpPr/>
            <p:nvPr/>
          </p:nvSpPr>
          <p:spPr>
            <a:xfrm flipH="false" flipV="false" rot="0">
              <a:off x="0" y="0"/>
              <a:ext cx="2431698" cy="1571874"/>
            </a:xfrm>
            <a:custGeom>
              <a:avLst/>
              <a:gdLst/>
              <a:ahLst/>
              <a:cxnLst/>
              <a:rect r="r" b="b" t="t" l="l"/>
              <a:pathLst>
                <a:path h="1571874" w="2431698">
                  <a:moveTo>
                    <a:pt x="0" y="0"/>
                  </a:moveTo>
                  <a:lnTo>
                    <a:pt x="2431698" y="0"/>
                  </a:lnTo>
                  <a:lnTo>
                    <a:pt x="2431698" y="1571874"/>
                  </a:lnTo>
                  <a:lnTo>
                    <a:pt x="0" y="1571874"/>
                  </a:lnTo>
                  <a:close/>
                </a:path>
              </a:pathLst>
            </a:custGeom>
            <a:solidFill>
              <a:srgbClr val="3A3A66"/>
            </a:solidFill>
          </p:spPr>
        </p:sp>
        <p:sp>
          <p:nvSpPr>
            <p:cNvPr name="TextBox 15" id="15"/>
            <p:cNvSpPr txBox="true"/>
            <p:nvPr/>
          </p:nvSpPr>
          <p:spPr>
            <a:xfrm>
              <a:off x="0" y="-9525"/>
              <a:ext cx="2431698" cy="1581399"/>
            </a:xfrm>
            <a:prstGeom prst="rect">
              <a:avLst/>
            </a:prstGeom>
          </p:spPr>
          <p:txBody>
            <a:bodyPr anchor="ctr" rtlCol="false" tIns="50800" lIns="50800" bIns="50800" rIns="50800"/>
            <a:lstStyle/>
            <a:p>
              <a:pPr>
                <a:lnSpc>
                  <a:spcPts val="4559"/>
                </a:lnSpc>
              </a:pPr>
              <a:r>
                <a:rPr lang="en-US" sz="3799">
                  <a:solidFill>
                    <a:srgbClr val="000000"/>
                  </a:solidFill>
                  <a:latin typeface="Brixton Bold"/>
                </a:rPr>
                <a:t>Flowchart adalah representasi grafis dari urutan langkah-langkah dalam sebuah proses atau sistem. Dalam diagram ini, langkah-langkah direpresentasikan dengan simbol-simbol grafis yang terhubung secara berurutan, membentuk aliran atau "flow" dari satu langkah ke langkah berikutnya.</a:t>
              </a:r>
            </a:p>
          </p:txBody>
        </p:sp>
      </p:grpSp>
      <p:sp>
        <p:nvSpPr>
          <p:cNvPr name="TextBox 16" id="16"/>
          <p:cNvSpPr txBox="true"/>
          <p:nvPr/>
        </p:nvSpPr>
        <p:spPr>
          <a:xfrm rot="0">
            <a:off x="3651071" y="597898"/>
            <a:ext cx="10985857" cy="647700"/>
          </a:xfrm>
          <a:prstGeom prst="rect">
            <a:avLst/>
          </a:prstGeom>
        </p:spPr>
        <p:txBody>
          <a:bodyPr anchor="t" rtlCol="false" tIns="0" lIns="0" bIns="0" rIns="0">
            <a:spAutoFit/>
          </a:bodyPr>
          <a:lstStyle/>
          <a:p>
            <a:pPr algn="ctr" marL="0" indent="0" lvl="1">
              <a:lnSpc>
                <a:spcPts val="5039"/>
              </a:lnSpc>
              <a:spcBef>
                <a:spcPct val="0"/>
              </a:spcBef>
            </a:pPr>
            <a:r>
              <a:rPr lang="en-US" sz="4199">
                <a:solidFill>
                  <a:srgbClr val="FFFFFF"/>
                </a:solidFill>
                <a:latin typeface="Open Sauce 2 Heavy"/>
              </a:rPr>
              <a:t>FLOWCHART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A3A6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293842" y="8268046"/>
            <a:ext cx="1606907" cy="889730"/>
          </a:xfrm>
          <a:custGeom>
            <a:avLst/>
            <a:gdLst/>
            <a:ahLst/>
            <a:cxnLst/>
            <a:rect r="r" b="b" t="t" l="l"/>
            <a:pathLst>
              <a:path h="889730" w="1606907">
                <a:moveTo>
                  <a:pt x="0" y="0"/>
                </a:moveTo>
                <a:lnTo>
                  <a:pt x="1606907" y="0"/>
                </a:lnTo>
                <a:lnTo>
                  <a:pt x="1606907" y="889730"/>
                </a:lnTo>
                <a:lnTo>
                  <a:pt x="0" y="889730"/>
                </a:lnTo>
                <a:lnTo>
                  <a:pt x="0" y="0"/>
                </a:lnTo>
                <a:close/>
              </a:path>
            </a:pathLst>
          </a:custGeom>
          <a:blipFill>
            <a:blip r:embed="rId2"/>
            <a:stretch>
              <a:fillRect l="-175356" t="-354636" r="-37669" b="-1172"/>
            </a:stretch>
          </a:blipFill>
        </p:spPr>
      </p:sp>
      <p:sp>
        <p:nvSpPr>
          <p:cNvPr name="Freeform 3" id="3"/>
          <p:cNvSpPr/>
          <p:nvPr/>
        </p:nvSpPr>
        <p:spPr>
          <a:xfrm flipH="false" flipV="false" rot="0">
            <a:off x="11795841" y="7910036"/>
            <a:ext cx="793232" cy="1605749"/>
          </a:xfrm>
          <a:custGeom>
            <a:avLst/>
            <a:gdLst/>
            <a:ahLst/>
            <a:cxnLst/>
            <a:rect r="r" b="b" t="t" l="l"/>
            <a:pathLst>
              <a:path h="1605749" w="793232">
                <a:moveTo>
                  <a:pt x="0" y="0"/>
                </a:moveTo>
                <a:lnTo>
                  <a:pt x="793232" y="0"/>
                </a:lnTo>
                <a:lnTo>
                  <a:pt x="793232" y="1605750"/>
                </a:lnTo>
                <a:lnTo>
                  <a:pt x="0" y="1605750"/>
                </a:lnTo>
                <a:lnTo>
                  <a:pt x="0" y="0"/>
                </a:lnTo>
                <a:close/>
              </a:path>
            </a:pathLst>
          </a:custGeom>
          <a:blipFill>
            <a:blip r:embed="rId2"/>
            <a:stretch>
              <a:fillRect l="-206376" t="0" r="-201112" b="-102124"/>
            </a:stretch>
          </a:blipFill>
        </p:spPr>
      </p:sp>
      <p:sp>
        <p:nvSpPr>
          <p:cNvPr name="Freeform 4" id="4"/>
          <p:cNvSpPr/>
          <p:nvPr/>
        </p:nvSpPr>
        <p:spPr>
          <a:xfrm flipH="false" flipV="false" rot="0">
            <a:off x="12842753" y="8018224"/>
            <a:ext cx="802364" cy="1389375"/>
          </a:xfrm>
          <a:custGeom>
            <a:avLst/>
            <a:gdLst/>
            <a:ahLst/>
            <a:cxnLst/>
            <a:rect r="r" b="b" t="t" l="l"/>
            <a:pathLst>
              <a:path h="1389375" w="802364">
                <a:moveTo>
                  <a:pt x="0" y="0"/>
                </a:moveTo>
                <a:lnTo>
                  <a:pt x="802365" y="0"/>
                </a:lnTo>
                <a:lnTo>
                  <a:pt x="802365" y="1389375"/>
                </a:lnTo>
                <a:lnTo>
                  <a:pt x="0" y="1389375"/>
                </a:lnTo>
                <a:lnTo>
                  <a:pt x="0" y="0"/>
                </a:lnTo>
                <a:close/>
              </a:path>
            </a:pathLst>
          </a:custGeom>
          <a:blipFill>
            <a:blip r:embed="rId3"/>
            <a:stretch>
              <a:fillRect l="0" t="0" r="0" b="0"/>
            </a:stretch>
          </a:blipFill>
        </p:spPr>
      </p:sp>
      <p:sp>
        <p:nvSpPr>
          <p:cNvPr name="Freeform 5" id="5"/>
          <p:cNvSpPr/>
          <p:nvPr/>
        </p:nvSpPr>
        <p:spPr>
          <a:xfrm flipH="false" flipV="false" rot="0">
            <a:off x="13898798" y="7776131"/>
            <a:ext cx="1321640" cy="1873560"/>
          </a:xfrm>
          <a:custGeom>
            <a:avLst/>
            <a:gdLst/>
            <a:ahLst/>
            <a:cxnLst/>
            <a:rect r="r" b="b" t="t" l="l"/>
            <a:pathLst>
              <a:path h="1873560" w="1321640">
                <a:moveTo>
                  <a:pt x="0" y="0"/>
                </a:moveTo>
                <a:lnTo>
                  <a:pt x="1321641" y="0"/>
                </a:lnTo>
                <a:lnTo>
                  <a:pt x="1321641" y="1873560"/>
                </a:lnTo>
                <a:lnTo>
                  <a:pt x="0" y="1873560"/>
                </a:lnTo>
                <a:lnTo>
                  <a:pt x="0" y="0"/>
                </a:lnTo>
                <a:close/>
              </a:path>
            </a:pathLst>
          </a:custGeom>
          <a:blipFill>
            <a:blip r:embed="rId4"/>
            <a:stretch>
              <a:fillRect l="0" t="0" r="0" b="0"/>
            </a:stretch>
          </a:blipFill>
        </p:spPr>
      </p:sp>
      <p:sp>
        <p:nvSpPr>
          <p:cNvPr name="Freeform 6" id="6"/>
          <p:cNvSpPr/>
          <p:nvPr/>
        </p:nvSpPr>
        <p:spPr>
          <a:xfrm flipH="false" flipV="false" rot="0">
            <a:off x="8785475" y="8028278"/>
            <a:ext cx="1613275" cy="1369267"/>
          </a:xfrm>
          <a:custGeom>
            <a:avLst/>
            <a:gdLst/>
            <a:ahLst/>
            <a:cxnLst/>
            <a:rect r="r" b="b" t="t" l="l"/>
            <a:pathLst>
              <a:path h="1369267" w="1613275">
                <a:moveTo>
                  <a:pt x="0" y="0"/>
                </a:moveTo>
                <a:lnTo>
                  <a:pt x="1613275" y="0"/>
                </a:lnTo>
                <a:lnTo>
                  <a:pt x="1613275" y="1369267"/>
                </a:lnTo>
                <a:lnTo>
                  <a:pt x="0" y="1369267"/>
                </a:lnTo>
                <a:lnTo>
                  <a:pt x="0" y="0"/>
                </a:lnTo>
                <a:close/>
              </a:path>
            </a:pathLst>
          </a:custGeom>
          <a:blipFill>
            <a:blip r:embed="rId5"/>
            <a:stretch>
              <a:fillRect l="0" t="0" r="0" b="0"/>
            </a:stretch>
          </a:blipFill>
        </p:spPr>
      </p:sp>
      <p:sp>
        <p:nvSpPr>
          <p:cNvPr name="Freeform 7" id="7"/>
          <p:cNvSpPr/>
          <p:nvPr/>
        </p:nvSpPr>
        <p:spPr>
          <a:xfrm flipH="false" flipV="false" rot="0">
            <a:off x="7025796" y="7895663"/>
            <a:ext cx="610893" cy="1634497"/>
          </a:xfrm>
          <a:custGeom>
            <a:avLst/>
            <a:gdLst/>
            <a:ahLst/>
            <a:cxnLst/>
            <a:rect r="r" b="b" t="t" l="l"/>
            <a:pathLst>
              <a:path h="1634497" w="610893">
                <a:moveTo>
                  <a:pt x="0" y="0"/>
                </a:moveTo>
                <a:lnTo>
                  <a:pt x="610894" y="0"/>
                </a:lnTo>
                <a:lnTo>
                  <a:pt x="610894" y="1634497"/>
                </a:lnTo>
                <a:lnTo>
                  <a:pt x="0" y="1634497"/>
                </a:lnTo>
                <a:lnTo>
                  <a:pt x="0" y="0"/>
                </a:lnTo>
                <a:close/>
              </a:path>
            </a:pathLst>
          </a:custGeom>
          <a:blipFill>
            <a:blip r:embed="rId6"/>
            <a:stretch>
              <a:fillRect l="0" t="0" r="0" b="0"/>
            </a:stretch>
          </a:blipFill>
        </p:spPr>
      </p:sp>
      <p:sp>
        <p:nvSpPr>
          <p:cNvPr name="Freeform 8" id="8"/>
          <p:cNvSpPr/>
          <p:nvPr/>
        </p:nvSpPr>
        <p:spPr>
          <a:xfrm flipH="false" flipV="false" rot="0">
            <a:off x="7890370" y="7909457"/>
            <a:ext cx="641424" cy="1606907"/>
          </a:xfrm>
          <a:custGeom>
            <a:avLst/>
            <a:gdLst/>
            <a:ahLst/>
            <a:cxnLst/>
            <a:rect r="r" b="b" t="t" l="l"/>
            <a:pathLst>
              <a:path h="1606907" w="641424">
                <a:moveTo>
                  <a:pt x="0" y="0"/>
                </a:moveTo>
                <a:lnTo>
                  <a:pt x="641424" y="0"/>
                </a:lnTo>
                <a:lnTo>
                  <a:pt x="641424" y="1606908"/>
                </a:lnTo>
                <a:lnTo>
                  <a:pt x="0" y="1606908"/>
                </a:lnTo>
                <a:lnTo>
                  <a:pt x="0" y="0"/>
                </a:lnTo>
                <a:close/>
              </a:path>
            </a:pathLst>
          </a:custGeom>
          <a:blipFill>
            <a:blip r:embed="rId7"/>
            <a:stretch>
              <a:fillRect l="0" t="0" r="0" b="0"/>
            </a:stretch>
          </a:blipFill>
        </p:spPr>
      </p:sp>
      <p:grpSp>
        <p:nvGrpSpPr>
          <p:cNvPr name="Group 9" id="9"/>
          <p:cNvGrpSpPr/>
          <p:nvPr/>
        </p:nvGrpSpPr>
        <p:grpSpPr>
          <a:xfrm rot="0">
            <a:off x="3067561" y="7969740"/>
            <a:ext cx="3502016" cy="1486342"/>
            <a:chOff x="0" y="0"/>
            <a:chExt cx="4669355" cy="1981790"/>
          </a:xfrm>
        </p:grpSpPr>
        <p:grpSp>
          <p:nvGrpSpPr>
            <p:cNvPr name="Group 10" id="10"/>
            <p:cNvGrpSpPr/>
            <p:nvPr/>
          </p:nvGrpSpPr>
          <p:grpSpPr>
            <a:xfrm rot="0">
              <a:off x="0" y="0"/>
              <a:ext cx="4669355" cy="1981790"/>
              <a:chOff x="0" y="0"/>
              <a:chExt cx="1240464" cy="526484"/>
            </a:xfrm>
          </p:grpSpPr>
          <p:sp>
            <p:nvSpPr>
              <p:cNvPr name="Freeform 11" id="11"/>
              <p:cNvSpPr/>
              <p:nvPr/>
            </p:nvSpPr>
            <p:spPr>
              <a:xfrm flipH="false" flipV="false" rot="0">
                <a:off x="0" y="0"/>
                <a:ext cx="1240464" cy="526484"/>
              </a:xfrm>
              <a:custGeom>
                <a:avLst/>
                <a:gdLst/>
                <a:ahLst/>
                <a:cxnLst/>
                <a:rect r="r" b="b" t="t" l="l"/>
                <a:pathLst>
                  <a:path h="526484" w="1240464">
                    <a:moveTo>
                      <a:pt x="62211" y="0"/>
                    </a:moveTo>
                    <a:lnTo>
                      <a:pt x="1178253" y="0"/>
                    </a:lnTo>
                    <a:cubicBezTo>
                      <a:pt x="1194752" y="0"/>
                      <a:pt x="1210576" y="6554"/>
                      <a:pt x="1222243" y="18221"/>
                    </a:cubicBezTo>
                    <a:cubicBezTo>
                      <a:pt x="1233910" y="29888"/>
                      <a:pt x="1240464" y="45712"/>
                      <a:pt x="1240464" y="62211"/>
                    </a:cubicBezTo>
                    <a:lnTo>
                      <a:pt x="1240464" y="464272"/>
                    </a:lnTo>
                    <a:cubicBezTo>
                      <a:pt x="1240464" y="480772"/>
                      <a:pt x="1233910" y="496596"/>
                      <a:pt x="1222243" y="508262"/>
                    </a:cubicBezTo>
                    <a:cubicBezTo>
                      <a:pt x="1210576" y="519929"/>
                      <a:pt x="1194752" y="526484"/>
                      <a:pt x="1178253" y="526484"/>
                    </a:cubicBezTo>
                    <a:lnTo>
                      <a:pt x="62211" y="526484"/>
                    </a:lnTo>
                    <a:cubicBezTo>
                      <a:pt x="45712" y="526484"/>
                      <a:pt x="29888" y="519929"/>
                      <a:pt x="18221" y="508262"/>
                    </a:cubicBezTo>
                    <a:cubicBezTo>
                      <a:pt x="6554" y="496596"/>
                      <a:pt x="0" y="480772"/>
                      <a:pt x="0" y="464272"/>
                    </a:cubicBezTo>
                    <a:lnTo>
                      <a:pt x="0" y="62211"/>
                    </a:lnTo>
                    <a:cubicBezTo>
                      <a:pt x="0" y="45712"/>
                      <a:pt x="6554" y="29888"/>
                      <a:pt x="18221" y="18221"/>
                    </a:cubicBezTo>
                    <a:cubicBezTo>
                      <a:pt x="29888" y="6554"/>
                      <a:pt x="45712" y="0"/>
                      <a:pt x="62211" y="0"/>
                    </a:cubicBezTo>
                    <a:close/>
                  </a:path>
                </a:pathLst>
              </a:custGeom>
              <a:solidFill>
                <a:srgbClr val="FFFFFF"/>
              </a:solidFill>
              <a:ln cap="rnd">
                <a:noFill/>
                <a:prstDash val="solid"/>
                <a:round/>
              </a:ln>
            </p:spPr>
          </p:sp>
          <p:sp>
            <p:nvSpPr>
              <p:cNvPr name="TextBox 12" id="12"/>
              <p:cNvSpPr txBox="true"/>
              <p:nvPr/>
            </p:nvSpPr>
            <p:spPr>
              <a:xfrm>
                <a:off x="0" y="-9525"/>
                <a:ext cx="1240464" cy="536009"/>
              </a:xfrm>
              <a:prstGeom prst="rect">
                <a:avLst/>
              </a:prstGeom>
            </p:spPr>
            <p:txBody>
              <a:bodyPr anchor="ctr" rtlCol="false" tIns="254000" lIns="254000" bIns="254000" rIns="254000"/>
              <a:lstStyle/>
              <a:p>
                <a:pPr algn="l" marL="0" indent="0" lvl="0">
                  <a:lnSpc>
                    <a:spcPts val="2520"/>
                  </a:lnSpc>
                  <a:spcBef>
                    <a:spcPct val="0"/>
                  </a:spcBef>
                </a:pPr>
              </a:p>
            </p:txBody>
          </p:sp>
        </p:grpSp>
        <p:sp>
          <p:nvSpPr>
            <p:cNvPr name="TextBox 13" id="13"/>
            <p:cNvSpPr txBox="true"/>
            <p:nvPr/>
          </p:nvSpPr>
          <p:spPr>
            <a:xfrm rot="0">
              <a:off x="512142" y="457495"/>
              <a:ext cx="3645070" cy="1066800"/>
            </a:xfrm>
            <a:prstGeom prst="rect">
              <a:avLst/>
            </a:prstGeom>
          </p:spPr>
          <p:txBody>
            <a:bodyPr anchor="t" rtlCol="false" tIns="0" lIns="0" bIns="0" rIns="0">
              <a:spAutoFit/>
            </a:bodyPr>
            <a:lstStyle/>
            <a:p>
              <a:pPr algn="ctr" marL="0" indent="0" lvl="0">
                <a:lnSpc>
                  <a:spcPts val="2160"/>
                </a:lnSpc>
                <a:spcBef>
                  <a:spcPct val="0"/>
                </a:spcBef>
              </a:pPr>
              <a:r>
                <a:rPr lang="en-US" sz="1800" strike="noStrike" u="none">
                  <a:solidFill>
                    <a:srgbClr val="3A3A66"/>
                  </a:solidFill>
                  <a:latin typeface="Open Sauce 2 Bold"/>
                </a:rPr>
                <a:t>Press the "/" key and look for the draw tool to create your wires.</a:t>
              </a:r>
            </a:p>
          </p:txBody>
        </p:sp>
      </p:grpSp>
      <p:sp>
        <p:nvSpPr>
          <p:cNvPr name="Freeform 14" id="14"/>
          <p:cNvSpPr/>
          <p:nvPr/>
        </p:nvSpPr>
        <p:spPr>
          <a:xfrm flipH="false" flipV="false" rot="0">
            <a:off x="799994" y="1690762"/>
            <a:ext cx="16688013" cy="3890736"/>
          </a:xfrm>
          <a:custGeom>
            <a:avLst/>
            <a:gdLst/>
            <a:ahLst/>
            <a:cxnLst/>
            <a:rect r="r" b="b" t="t" l="l"/>
            <a:pathLst>
              <a:path h="3890736" w="16688013">
                <a:moveTo>
                  <a:pt x="0" y="0"/>
                </a:moveTo>
                <a:lnTo>
                  <a:pt x="16688012" y="0"/>
                </a:lnTo>
                <a:lnTo>
                  <a:pt x="16688012" y="3890736"/>
                </a:lnTo>
                <a:lnTo>
                  <a:pt x="0" y="3890736"/>
                </a:lnTo>
                <a:lnTo>
                  <a:pt x="0" y="0"/>
                </a:lnTo>
                <a:close/>
              </a:path>
            </a:pathLst>
          </a:custGeom>
          <a:blipFill>
            <a:blip r:embed="rId8"/>
            <a:stretch>
              <a:fillRect l="-1901" t="0" r="-1901" b="0"/>
            </a:stretch>
          </a:blipFill>
        </p:spPr>
      </p:sp>
      <p:grpSp>
        <p:nvGrpSpPr>
          <p:cNvPr name="Group 15" id="15"/>
          <p:cNvGrpSpPr/>
          <p:nvPr/>
        </p:nvGrpSpPr>
        <p:grpSpPr>
          <a:xfrm rot="0">
            <a:off x="0" y="6029173"/>
            <a:ext cx="18288000" cy="4257827"/>
            <a:chOff x="0" y="0"/>
            <a:chExt cx="4816593" cy="1121403"/>
          </a:xfrm>
        </p:grpSpPr>
        <p:sp>
          <p:nvSpPr>
            <p:cNvPr name="Freeform 16" id="16"/>
            <p:cNvSpPr/>
            <p:nvPr/>
          </p:nvSpPr>
          <p:spPr>
            <a:xfrm flipH="false" flipV="false" rot="0">
              <a:off x="0" y="0"/>
              <a:ext cx="4816592" cy="1121403"/>
            </a:xfrm>
            <a:custGeom>
              <a:avLst/>
              <a:gdLst/>
              <a:ahLst/>
              <a:cxnLst/>
              <a:rect r="r" b="b" t="t" l="l"/>
              <a:pathLst>
                <a:path h="1121403" w="4816592">
                  <a:moveTo>
                    <a:pt x="0" y="0"/>
                  </a:moveTo>
                  <a:lnTo>
                    <a:pt x="4816592" y="0"/>
                  </a:lnTo>
                  <a:lnTo>
                    <a:pt x="4816592" y="1121403"/>
                  </a:lnTo>
                  <a:lnTo>
                    <a:pt x="0" y="1121403"/>
                  </a:lnTo>
                  <a:close/>
                </a:path>
              </a:pathLst>
            </a:custGeom>
            <a:solidFill>
              <a:srgbClr val="DDEBD3"/>
            </a:solidFill>
          </p:spPr>
        </p:sp>
        <p:sp>
          <p:nvSpPr>
            <p:cNvPr name="TextBox 17" id="17"/>
            <p:cNvSpPr txBox="true"/>
            <p:nvPr/>
          </p:nvSpPr>
          <p:spPr>
            <a:xfrm>
              <a:off x="0" y="9525"/>
              <a:ext cx="4816593" cy="1111878"/>
            </a:xfrm>
            <a:prstGeom prst="rect">
              <a:avLst/>
            </a:prstGeom>
          </p:spPr>
          <p:txBody>
            <a:bodyPr anchor="ctr" rtlCol="false" tIns="50800" lIns="50800" bIns="50800" rIns="50800"/>
            <a:lstStyle/>
            <a:p>
              <a:pPr marL="483346" indent="-241673" lvl="1">
                <a:lnSpc>
                  <a:spcPts val="2686"/>
                </a:lnSpc>
                <a:buFont typeface="Arial"/>
                <a:buChar char="•"/>
              </a:pPr>
              <a:r>
                <a:rPr lang="en-US" sz="2238">
                  <a:solidFill>
                    <a:srgbClr val="000000"/>
                  </a:solidFill>
                  <a:latin typeface="Open Sauce 2 Bold"/>
                </a:rPr>
                <a:t>cgitb.text: Modul ini biasanya digunakan untuk menampilkan informasi traceback atau jejak eksekusi saat terjadi kesalahan dalam program Python. Namun, dalam contoh yang Anda berikan, modul ini disertakan tetapi tidak digunakan secara eksplisit.</a:t>
              </a:r>
            </a:p>
            <a:p>
              <a:pPr marL="483346" indent="-241673" lvl="1">
                <a:lnSpc>
                  <a:spcPts val="2686"/>
                </a:lnSpc>
                <a:buFont typeface="Arial"/>
                <a:buChar char="•"/>
              </a:pPr>
              <a:r>
                <a:rPr lang="en-US" sz="2238">
                  <a:solidFill>
                    <a:srgbClr val="000000"/>
                  </a:solidFill>
                  <a:latin typeface="Open Sauce 2 Bold"/>
                </a:rPr>
                <a:t>tkinter: Ini adalah modul standar Python yang digunakan untuk pembuatan antarmuka grafis pengguna (GUI).</a:t>
              </a:r>
            </a:p>
            <a:p>
              <a:pPr marL="483346" indent="-241673" lvl="1">
                <a:lnSpc>
                  <a:spcPts val="2686"/>
                </a:lnSpc>
                <a:buFont typeface="Arial"/>
                <a:buChar char="•"/>
              </a:pPr>
              <a:r>
                <a:rPr lang="en-US" sz="2238">
                  <a:solidFill>
                    <a:srgbClr val="000000"/>
                  </a:solidFill>
                  <a:latin typeface="Open Sauce 2 Bold"/>
                </a:rPr>
                <a:t>tkcalendar: Ini adalah pustaka tambahan yang menyediakan widget kalender untuk digunakan dalam aplikasi Tkinter.</a:t>
              </a:r>
            </a:p>
            <a:p>
              <a:pPr marL="483346" indent="-241673" lvl="1">
                <a:lnSpc>
                  <a:spcPts val="2686"/>
                </a:lnSpc>
                <a:buFont typeface="Arial"/>
                <a:buChar char="•"/>
              </a:pPr>
              <a:r>
                <a:rPr lang="en-US" sz="2238">
                  <a:solidFill>
                    <a:srgbClr val="000000"/>
                  </a:solidFill>
                  <a:latin typeface="Open Sauce 2 Bold"/>
                </a:rPr>
                <a:t>PIL (Python Imaging Library): Sekarang dikenal sebagai pillow, ini adalah pustaka yang umum digunakan untuk memanipulasi gambar dalam Python.</a:t>
              </a:r>
            </a:p>
            <a:p>
              <a:pPr marL="483346" indent="-241673" lvl="1">
                <a:lnSpc>
                  <a:spcPts val="2686"/>
                </a:lnSpc>
                <a:buFont typeface="Arial"/>
                <a:buChar char="•"/>
              </a:pPr>
              <a:r>
                <a:rPr lang="en-US" sz="2238">
                  <a:solidFill>
                    <a:srgbClr val="000000"/>
                  </a:solidFill>
                  <a:latin typeface="Open Sauce 2 Bold"/>
                </a:rPr>
                <a:t>qrcode: Modul ini digunakan untuk membuat kode QR.</a:t>
              </a:r>
            </a:p>
            <a:p>
              <a:pPr marL="483346" indent="-241673" lvl="1">
                <a:lnSpc>
                  <a:spcPts val="2686"/>
                </a:lnSpc>
                <a:buFont typeface="Arial"/>
                <a:buChar char="•"/>
              </a:pPr>
              <a:r>
                <a:rPr lang="en-US" sz="2238">
                  <a:solidFill>
                    <a:srgbClr val="000000"/>
                  </a:solidFill>
                  <a:latin typeface="Open Sauce 2 Bold"/>
                </a:rPr>
                <a:t>MySQL: Ada kemungkinan terjadi kesalahan penulisan. Sepertinya Anda bermaksud menggunakan modul untuk berinteraksi dengan MySQL database. Modul yang tepat untuk ini biasanya adalah mysql-connector-python atau pymysql.</a:t>
              </a:r>
            </a:p>
            <a:p>
              <a:pPr>
                <a:lnSpc>
                  <a:spcPts val="2686"/>
                </a:lnSpc>
              </a:pPr>
            </a:p>
          </p:txBody>
        </p:sp>
      </p:grpSp>
      <p:sp>
        <p:nvSpPr>
          <p:cNvPr name="TextBox 18" id="18"/>
          <p:cNvSpPr txBox="true"/>
          <p:nvPr/>
        </p:nvSpPr>
        <p:spPr>
          <a:xfrm rot="0">
            <a:off x="3651071" y="597898"/>
            <a:ext cx="10985857" cy="647700"/>
          </a:xfrm>
          <a:prstGeom prst="rect">
            <a:avLst/>
          </a:prstGeom>
        </p:spPr>
        <p:txBody>
          <a:bodyPr anchor="t" rtlCol="false" tIns="0" lIns="0" bIns="0" rIns="0">
            <a:spAutoFit/>
          </a:bodyPr>
          <a:lstStyle/>
          <a:p>
            <a:pPr algn="ctr" marL="0" indent="0" lvl="1">
              <a:lnSpc>
                <a:spcPts val="5039"/>
              </a:lnSpc>
              <a:spcBef>
                <a:spcPct val="0"/>
              </a:spcBef>
            </a:pPr>
            <a:r>
              <a:rPr lang="en-US" sz="4199">
                <a:solidFill>
                  <a:srgbClr val="FFFFFF"/>
                </a:solidFill>
                <a:latin typeface="Open Sauce 2 Heavy"/>
              </a:rPr>
              <a:t>LIBRARY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A3A6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293842" y="8268046"/>
            <a:ext cx="1606907" cy="889730"/>
          </a:xfrm>
          <a:custGeom>
            <a:avLst/>
            <a:gdLst/>
            <a:ahLst/>
            <a:cxnLst/>
            <a:rect r="r" b="b" t="t" l="l"/>
            <a:pathLst>
              <a:path h="889730" w="1606907">
                <a:moveTo>
                  <a:pt x="0" y="0"/>
                </a:moveTo>
                <a:lnTo>
                  <a:pt x="1606907" y="0"/>
                </a:lnTo>
                <a:lnTo>
                  <a:pt x="1606907" y="889730"/>
                </a:lnTo>
                <a:lnTo>
                  <a:pt x="0" y="889730"/>
                </a:lnTo>
                <a:lnTo>
                  <a:pt x="0" y="0"/>
                </a:lnTo>
                <a:close/>
              </a:path>
            </a:pathLst>
          </a:custGeom>
          <a:blipFill>
            <a:blip r:embed="rId2"/>
            <a:stretch>
              <a:fillRect l="-175356" t="-354636" r="-37669" b="-1172"/>
            </a:stretch>
          </a:blipFill>
        </p:spPr>
      </p:sp>
      <p:sp>
        <p:nvSpPr>
          <p:cNvPr name="Freeform 3" id="3"/>
          <p:cNvSpPr/>
          <p:nvPr/>
        </p:nvSpPr>
        <p:spPr>
          <a:xfrm flipH="false" flipV="false" rot="0">
            <a:off x="11795841" y="7910036"/>
            <a:ext cx="793232" cy="1605749"/>
          </a:xfrm>
          <a:custGeom>
            <a:avLst/>
            <a:gdLst/>
            <a:ahLst/>
            <a:cxnLst/>
            <a:rect r="r" b="b" t="t" l="l"/>
            <a:pathLst>
              <a:path h="1605749" w="793232">
                <a:moveTo>
                  <a:pt x="0" y="0"/>
                </a:moveTo>
                <a:lnTo>
                  <a:pt x="793232" y="0"/>
                </a:lnTo>
                <a:lnTo>
                  <a:pt x="793232" y="1605750"/>
                </a:lnTo>
                <a:lnTo>
                  <a:pt x="0" y="1605750"/>
                </a:lnTo>
                <a:lnTo>
                  <a:pt x="0" y="0"/>
                </a:lnTo>
                <a:close/>
              </a:path>
            </a:pathLst>
          </a:custGeom>
          <a:blipFill>
            <a:blip r:embed="rId2"/>
            <a:stretch>
              <a:fillRect l="-206376" t="0" r="-201112" b="-102124"/>
            </a:stretch>
          </a:blipFill>
        </p:spPr>
      </p:sp>
      <p:sp>
        <p:nvSpPr>
          <p:cNvPr name="Freeform 4" id="4"/>
          <p:cNvSpPr/>
          <p:nvPr/>
        </p:nvSpPr>
        <p:spPr>
          <a:xfrm flipH="false" flipV="false" rot="0">
            <a:off x="12842753" y="8018224"/>
            <a:ext cx="802364" cy="1389375"/>
          </a:xfrm>
          <a:custGeom>
            <a:avLst/>
            <a:gdLst/>
            <a:ahLst/>
            <a:cxnLst/>
            <a:rect r="r" b="b" t="t" l="l"/>
            <a:pathLst>
              <a:path h="1389375" w="802364">
                <a:moveTo>
                  <a:pt x="0" y="0"/>
                </a:moveTo>
                <a:lnTo>
                  <a:pt x="802365" y="0"/>
                </a:lnTo>
                <a:lnTo>
                  <a:pt x="802365" y="1389375"/>
                </a:lnTo>
                <a:lnTo>
                  <a:pt x="0" y="1389375"/>
                </a:lnTo>
                <a:lnTo>
                  <a:pt x="0" y="0"/>
                </a:lnTo>
                <a:close/>
              </a:path>
            </a:pathLst>
          </a:custGeom>
          <a:blipFill>
            <a:blip r:embed="rId3"/>
            <a:stretch>
              <a:fillRect l="0" t="0" r="0" b="0"/>
            </a:stretch>
          </a:blipFill>
        </p:spPr>
      </p:sp>
      <p:sp>
        <p:nvSpPr>
          <p:cNvPr name="Freeform 5" id="5"/>
          <p:cNvSpPr/>
          <p:nvPr/>
        </p:nvSpPr>
        <p:spPr>
          <a:xfrm flipH="false" flipV="false" rot="0">
            <a:off x="13898798" y="7776131"/>
            <a:ext cx="1321640" cy="1873560"/>
          </a:xfrm>
          <a:custGeom>
            <a:avLst/>
            <a:gdLst/>
            <a:ahLst/>
            <a:cxnLst/>
            <a:rect r="r" b="b" t="t" l="l"/>
            <a:pathLst>
              <a:path h="1873560" w="1321640">
                <a:moveTo>
                  <a:pt x="0" y="0"/>
                </a:moveTo>
                <a:lnTo>
                  <a:pt x="1321641" y="0"/>
                </a:lnTo>
                <a:lnTo>
                  <a:pt x="1321641" y="1873560"/>
                </a:lnTo>
                <a:lnTo>
                  <a:pt x="0" y="1873560"/>
                </a:lnTo>
                <a:lnTo>
                  <a:pt x="0" y="0"/>
                </a:lnTo>
                <a:close/>
              </a:path>
            </a:pathLst>
          </a:custGeom>
          <a:blipFill>
            <a:blip r:embed="rId4"/>
            <a:stretch>
              <a:fillRect l="0" t="0" r="0" b="0"/>
            </a:stretch>
          </a:blipFill>
        </p:spPr>
      </p:sp>
      <p:sp>
        <p:nvSpPr>
          <p:cNvPr name="Freeform 6" id="6"/>
          <p:cNvSpPr/>
          <p:nvPr/>
        </p:nvSpPr>
        <p:spPr>
          <a:xfrm flipH="false" flipV="false" rot="0">
            <a:off x="8785475" y="8028278"/>
            <a:ext cx="1613275" cy="1369267"/>
          </a:xfrm>
          <a:custGeom>
            <a:avLst/>
            <a:gdLst/>
            <a:ahLst/>
            <a:cxnLst/>
            <a:rect r="r" b="b" t="t" l="l"/>
            <a:pathLst>
              <a:path h="1369267" w="1613275">
                <a:moveTo>
                  <a:pt x="0" y="0"/>
                </a:moveTo>
                <a:lnTo>
                  <a:pt x="1613275" y="0"/>
                </a:lnTo>
                <a:lnTo>
                  <a:pt x="1613275" y="1369267"/>
                </a:lnTo>
                <a:lnTo>
                  <a:pt x="0" y="1369267"/>
                </a:lnTo>
                <a:lnTo>
                  <a:pt x="0" y="0"/>
                </a:lnTo>
                <a:close/>
              </a:path>
            </a:pathLst>
          </a:custGeom>
          <a:blipFill>
            <a:blip r:embed="rId5"/>
            <a:stretch>
              <a:fillRect l="0" t="0" r="0" b="0"/>
            </a:stretch>
          </a:blipFill>
        </p:spPr>
      </p:sp>
      <p:sp>
        <p:nvSpPr>
          <p:cNvPr name="Freeform 7" id="7"/>
          <p:cNvSpPr/>
          <p:nvPr/>
        </p:nvSpPr>
        <p:spPr>
          <a:xfrm flipH="false" flipV="false" rot="0">
            <a:off x="7025796" y="7895663"/>
            <a:ext cx="610893" cy="1634497"/>
          </a:xfrm>
          <a:custGeom>
            <a:avLst/>
            <a:gdLst/>
            <a:ahLst/>
            <a:cxnLst/>
            <a:rect r="r" b="b" t="t" l="l"/>
            <a:pathLst>
              <a:path h="1634497" w="610893">
                <a:moveTo>
                  <a:pt x="0" y="0"/>
                </a:moveTo>
                <a:lnTo>
                  <a:pt x="610894" y="0"/>
                </a:lnTo>
                <a:lnTo>
                  <a:pt x="610894" y="1634497"/>
                </a:lnTo>
                <a:lnTo>
                  <a:pt x="0" y="1634497"/>
                </a:lnTo>
                <a:lnTo>
                  <a:pt x="0" y="0"/>
                </a:lnTo>
                <a:close/>
              </a:path>
            </a:pathLst>
          </a:custGeom>
          <a:blipFill>
            <a:blip r:embed="rId6"/>
            <a:stretch>
              <a:fillRect l="0" t="0" r="0" b="0"/>
            </a:stretch>
          </a:blipFill>
        </p:spPr>
      </p:sp>
      <p:sp>
        <p:nvSpPr>
          <p:cNvPr name="Freeform 8" id="8"/>
          <p:cNvSpPr/>
          <p:nvPr/>
        </p:nvSpPr>
        <p:spPr>
          <a:xfrm flipH="false" flipV="false" rot="0">
            <a:off x="7890370" y="7909457"/>
            <a:ext cx="641424" cy="1606907"/>
          </a:xfrm>
          <a:custGeom>
            <a:avLst/>
            <a:gdLst/>
            <a:ahLst/>
            <a:cxnLst/>
            <a:rect r="r" b="b" t="t" l="l"/>
            <a:pathLst>
              <a:path h="1606907" w="641424">
                <a:moveTo>
                  <a:pt x="0" y="0"/>
                </a:moveTo>
                <a:lnTo>
                  <a:pt x="641424" y="0"/>
                </a:lnTo>
                <a:lnTo>
                  <a:pt x="641424" y="1606908"/>
                </a:lnTo>
                <a:lnTo>
                  <a:pt x="0" y="1606908"/>
                </a:lnTo>
                <a:lnTo>
                  <a:pt x="0" y="0"/>
                </a:lnTo>
                <a:close/>
              </a:path>
            </a:pathLst>
          </a:custGeom>
          <a:blipFill>
            <a:blip r:embed="rId7"/>
            <a:stretch>
              <a:fillRect l="0" t="0" r="0" b="0"/>
            </a:stretch>
          </a:blipFill>
        </p:spPr>
      </p:sp>
      <p:grpSp>
        <p:nvGrpSpPr>
          <p:cNvPr name="Group 9" id="9"/>
          <p:cNvGrpSpPr/>
          <p:nvPr/>
        </p:nvGrpSpPr>
        <p:grpSpPr>
          <a:xfrm rot="0">
            <a:off x="3067561" y="7969740"/>
            <a:ext cx="3502016" cy="1486342"/>
            <a:chOff x="0" y="0"/>
            <a:chExt cx="4669355" cy="1981790"/>
          </a:xfrm>
        </p:grpSpPr>
        <p:grpSp>
          <p:nvGrpSpPr>
            <p:cNvPr name="Group 10" id="10"/>
            <p:cNvGrpSpPr/>
            <p:nvPr/>
          </p:nvGrpSpPr>
          <p:grpSpPr>
            <a:xfrm rot="0">
              <a:off x="0" y="0"/>
              <a:ext cx="4669355" cy="1981790"/>
              <a:chOff x="0" y="0"/>
              <a:chExt cx="1240464" cy="526484"/>
            </a:xfrm>
          </p:grpSpPr>
          <p:sp>
            <p:nvSpPr>
              <p:cNvPr name="Freeform 11" id="11"/>
              <p:cNvSpPr/>
              <p:nvPr/>
            </p:nvSpPr>
            <p:spPr>
              <a:xfrm flipH="false" flipV="false" rot="0">
                <a:off x="0" y="0"/>
                <a:ext cx="1240464" cy="526484"/>
              </a:xfrm>
              <a:custGeom>
                <a:avLst/>
                <a:gdLst/>
                <a:ahLst/>
                <a:cxnLst/>
                <a:rect r="r" b="b" t="t" l="l"/>
                <a:pathLst>
                  <a:path h="526484" w="1240464">
                    <a:moveTo>
                      <a:pt x="62211" y="0"/>
                    </a:moveTo>
                    <a:lnTo>
                      <a:pt x="1178253" y="0"/>
                    </a:lnTo>
                    <a:cubicBezTo>
                      <a:pt x="1194752" y="0"/>
                      <a:pt x="1210576" y="6554"/>
                      <a:pt x="1222243" y="18221"/>
                    </a:cubicBezTo>
                    <a:cubicBezTo>
                      <a:pt x="1233910" y="29888"/>
                      <a:pt x="1240464" y="45712"/>
                      <a:pt x="1240464" y="62211"/>
                    </a:cubicBezTo>
                    <a:lnTo>
                      <a:pt x="1240464" y="464272"/>
                    </a:lnTo>
                    <a:cubicBezTo>
                      <a:pt x="1240464" y="480772"/>
                      <a:pt x="1233910" y="496596"/>
                      <a:pt x="1222243" y="508262"/>
                    </a:cubicBezTo>
                    <a:cubicBezTo>
                      <a:pt x="1210576" y="519929"/>
                      <a:pt x="1194752" y="526484"/>
                      <a:pt x="1178253" y="526484"/>
                    </a:cubicBezTo>
                    <a:lnTo>
                      <a:pt x="62211" y="526484"/>
                    </a:lnTo>
                    <a:cubicBezTo>
                      <a:pt x="45712" y="526484"/>
                      <a:pt x="29888" y="519929"/>
                      <a:pt x="18221" y="508262"/>
                    </a:cubicBezTo>
                    <a:cubicBezTo>
                      <a:pt x="6554" y="496596"/>
                      <a:pt x="0" y="480772"/>
                      <a:pt x="0" y="464272"/>
                    </a:cubicBezTo>
                    <a:lnTo>
                      <a:pt x="0" y="62211"/>
                    </a:lnTo>
                    <a:cubicBezTo>
                      <a:pt x="0" y="45712"/>
                      <a:pt x="6554" y="29888"/>
                      <a:pt x="18221" y="18221"/>
                    </a:cubicBezTo>
                    <a:cubicBezTo>
                      <a:pt x="29888" y="6554"/>
                      <a:pt x="45712" y="0"/>
                      <a:pt x="62211" y="0"/>
                    </a:cubicBezTo>
                    <a:close/>
                  </a:path>
                </a:pathLst>
              </a:custGeom>
              <a:solidFill>
                <a:srgbClr val="FFFFFF"/>
              </a:solidFill>
              <a:ln cap="rnd">
                <a:noFill/>
                <a:prstDash val="solid"/>
                <a:round/>
              </a:ln>
            </p:spPr>
          </p:sp>
          <p:sp>
            <p:nvSpPr>
              <p:cNvPr name="TextBox 12" id="12"/>
              <p:cNvSpPr txBox="true"/>
              <p:nvPr/>
            </p:nvSpPr>
            <p:spPr>
              <a:xfrm>
                <a:off x="0" y="-9525"/>
                <a:ext cx="1240464" cy="536009"/>
              </a:xfrm>
              <a:prstGeom prst="rect">
                <a:avLst/>
              </a:prstGeom>
            </p:spPr>
            <p:txBody>
              <a:bodyPr anchor="ctr" rtlCol="false" tIns="254000" lIns="254000" bIns="254000" rIns="254000"/>
              <a:lstStyle/>
              <a:p>
                <a:pPr algn="l" marL="0" indent="0" lvl="0">
                  <a:lnSpc>
                    <a:spcPts val="2520"/>
                  </a:lnSpc>
                  <a:spcBef>
                    <a:spcPct val="0"/>
                  </a:spcBef>
                </a:pPr>
              </a:p>
            </p:txBody>
          </p:sp>
        </p:grpSp>
        <p:sp>
          <p:nvSpPr>
            <p:cNvPr name="TextBox 13" id="13"/>
            <p:cNvSpPr txBox="true"/>
            <p:nvPr/>
          </p:nvSpPr>
          <p:spPr>
            <a:xfrm rot="0">
              <a:off x="512142" y="457495"/>
              <a:ext cx="3645070" cy="1066800"/>
            </a:xfrm>
            <a:prstGeom prst="rect">
              <a:avLst/>
            </a:prstGeom>
          </p:spPr>
          <p:txBody>
            <a:bodyPr anchor="t" rtlCol="false" tIns="0" lIns="0" bIns="0" rIns="0">
              <a:spAutoFit/>
            </a:bodyPr>
            <a:lstStyle/>
            <a:p>
              <a:pPr algn="ctr" marL="0" indent="0" lvl="0">
                <a:lnSpc>
                  <a:spcPts val="2160"/>
                </a:lnSpc>
                <a:spcBef>
                  <a:spcPct val="0"/>
                </a:spcBef>
              </a:pPr>
              <a:r>
                <a:rPr lang="en-US" sz="1800" strike="noStrike" u="none">
                  <a:solidFill>
                    <a:srgbClr val="3A3A66"/>
                  </a:solidFill>
                  <a:latin typeface="Open Sauce 2 Bold"/>
                </a:rPr>
                <a:t>Press the "/" key and look for the draw tool to create your wires.</a:t>
              </a:r>
            </a:p>
          </p:txBody>
        </p:sp>
      </p:grpSp>
      <p:sp>
        <p:nvSpPr>
          <p:cNvPr name="Freeform 14" id="14"/>
          <p:cNvSpPr/>
          <p:nvPr/>
        </p:nvSpPr>
        <p:spPr>
          <a:xfrm flipH="false" flipV="false" rot="0">
            <a:off x="2266570" y="1631625"/>
            <a:ext cx="14285487" cy="3511875"/>
          </a:xfrm>
          <a:custGeom>
            <a:avLst/>
            <a:gdLst/>
            <a:ahLst/>
            <a:cxnLst/>
            <a:rect r="r" b="b" t="t" l="l"/>
            <a:pathLst>
              <a:path h="3511875" w="14285487">
                <a:moveTo>
                  <a:pt x="0" y="0"/>
                </a:moveTo>
                <a:lnTo>
                  <a:pt x="14285486" y="0"/>
                </a:lnTo>
                <a:lnTo>
                  <a:pt x="14285486" y="3511875"/>
                </a:lnTo>
                <a:lnTo>
                  <a:pt x="0" y="3511875"/>
                </a:lnTo>
                <a:lnTo>
                  <a:pt x="0" y="0"/>
                </a:lnTo>
                <a:close/>
              </a:path>
            </a:pathLst>
          </a:custGeom>
          <a:blipFill>
            <a:blip r:embed="rId8"/>
            <a:stretch>
              <a:fillRect l="-4187" t="0" r="-4187" b="-2727"/>
            </a:stretch>
          </a:blipFill>
        </p:spPr>
      </p:sp>
      <p:grpSp>
        <p:nvGrpSpPr>
          <p:cNvPr name="Group 15" id="15"/>
          <p:cNvGrpSpPr/>
          <p:nvPr/>
        </p:nvGrpSpPr>
        <p:grpSpPr>
          <a:xfrm rot="0">
            <a:off x="0" y="5534025"/>
            <a:ext cx="18288000" cy="5152739"/>
            <a:chOff x="0" y="0"/>
            <a:chExt cx="4816593" cy="1357100"/>
          </a:xfrm>
        </p:grpSpPr>
        <p:sp>
          <p:nvSpPr>
            <p:cNvPr name="Freeform 16" id="16"/>
            <p:cNvSpPr/>
            <p:nvPr/>
          </p:nvSpPr>
          <p:spPr>
            <a:xfrm flipH="false" flipV="false" rot="0">
              <a:off x="0" y="0"/>
              <a:ext cx="4816592" cy="1357100"/>
            </a:xfrm>
            <a:custGeom>
              <a:avLst/>
              <a:gdLst/>
              <a:ahLst/>
              <a:cxnLst/>
              <a:rect r="r" b="b" t="t" l="l"/>
              <a:pathLst>
                <a:path h="1357100" w="4816592">
                  <a:moveTo>
                    <a:pt x="0" y="0"/>
                  </a:moveTo>
                  <a:lnTo>
                    <a:pt x="4816592" y="0"/>
                  </a:lnTo>
                  <a:lnTo>
                    <a:pt x="4816592" y="1357100"/>
                  </a:lnTo>
                  <a:lnTo>
                    <a:pt x="0" y="1357100"/>
                  </a:lnTo>
                  <a:close/>
                </a:path>
              </a:pathLst>
            </a:custGeom>
            <a:solidFill>
              <a:srgbClr val="DDEBD3"/>
            </a:solidFill>
          </p:spPr>
        </p:sp>
        <p:sp>
          <p:nvSpPr>
            <p:cNvPr name="TextBox 17" id="17"/>
            <p:cNvSpPr txBox="true"/>
            <p:nvPr/>
          </p:nvSpPr>
          <p:spPr>
            <a:xfrm>
              <a:off x="0" y="9525"/>
              <a:ext cx="4816593" cy="1347575"/>
            </a:xfrm>
            <a:prstGeom prst="rect">
              <a:avLst/>
            </a:prstGeom>
          </p:spPr>
          <p:txBody>
            <a:bodyPr anchor="ctr" rtlCol="false" tIns="50800" lIns="50800" bIns="50800" rIns="50800"/>
            <a:lstStyle/>
            <a:p>
              <a:pPr marL="483346" indent="-241673" lvl="1">
                <a:lnSpc>
                  <a:spcPts val="2686"/>
                </a:lnSpc>
                <a:buFont typeface="Arial"/>
                <a:buChar char="•"/>
              </a:pPr>
              <a:r>
                <a:rPr lang="en-US" sz="2238">
                  <a:solidFill>
                    <a:srgbClr val="000000"/>
                  </a:solidFill>
                  <a:latin typeface="Open Sauce 2 Bold"/>
                </a:rPr>
                <a:t>Fungsi simpan():  dipanggil ketika suatu aksi (seperti klik tombol simpan) dilakukan dalam antarmuka pengguna.</a:t>
              </a:r>
            </a:p>
            <a:p>
              <a:pPr marL="483346" indent="-241673" lvl="1">
                <a:lnSpc>
                  <a:spcPts val="2686"/>
                </a:lnSpc>
                <a:buFont typeface="Arial"/>
                <a:buChar char="•"/>
              </a:pPr>
              <a:r>
                <a:rPr lang="en-US" sz="2238">
                  <a:solidFill>
                    <a:srgbClr val="000000"/>
                  </a:solidFill>
                  <a:latin typeface="Open Sauce 2 Bold"/>
                </a:rPr>
                <a:t>Koneksi ke Database: Pertama, kode membuka koneksi ke database MySQL menggunakan modul MySQLdb dengan parameter host (localhost), username (root), password kosong (""), dan nama database (sewakamera).</a:t>
              </a:r>
            </a:p>
            <a:p>
              <a:pPr marL="483346" indent="-241673" lvl="1">
                <a:lnSpc>
                  <a:spcPts val="2686"/>
                </a:lnSpc>
                <a:buFont typeface="Arial"/>
                <a:buChar char="•"/>
              </a:pPr>
              <a:r>
                <a:rPr lang="en-US" sz="2238">
                  <a:solidFill>
                    <a:srgbClr val="000000"/>
                  </a:solidFill>
                  <a:latin typeface="Open Sauce 2 Bold"/>
                </a:rPr>
                <a:t>Cursor: Setelah koneksi berhasil dibuat, cursor database (insertdt) dibuat untuk mengeksekusi perintah SQL.</a:t>
              </a:r>
            </a:p>
            <a:p>
              <a:pPr marL="483346" indent="-241673" lvl="1">
                <a:lnSpc>
                  <a:spcPts val="2686"/>
                </a:lnSpc>
                <a:buFont typeface="Arial"/>
                <a:buChar char="•"/>
              </a:pPr>
              <a:r>
                <a:rPr lang="en-US" sz="2238">
                  <a:solidFill>
                    <a:srgbClr val="000000"/>
                  </a:solidFill>
                  <a:latin typeface="Open Sauce 2 Bold"/>
                </a:rPr>
                <a:t>Perintah SQL: Baris sql_input adalah string yang berisi perintah SQL untuk memasukkan data ke dalam tabel datasewa di database sewakamera. Nilai-nilai yang diambil dari field-field dalam antarmuka pengguna seperti e_antri, e_nama, e_almt, dan sebagainya dimasukkan ke dalam perintah SQL ini.</a:t>
              </a:r>
            </a:p>
            <a:p>
              <a:pPr marL="483346" indent="-241673" lvl="1">
                <a:lnSpc>
                  <a:spcPts val="2686"/>
                </a:lnSpc>
                <a:buFont typeface="Arial"/>
                <a:buChar char="•"/>
              </a:pPr>
              <a:r>
                <a:rPr lang="en-US" sz="2238">
                  <a:solidFill>
                    <a:srgbClr val="000000"/>
                  </a:solidFill>
                  <a:latin typeface="Open Sauce 2 Bold"/>
                </a:rPr>
                <a:t>Eksekusi SQL: Perintah SQL dieksekusi menggunakan insertdt.execute(sql_input).</a:t>
              </a:r>
            </a:p>
            <a:p>
              <a:pPr marL="483346" indent="-241673" lvl="1">
                <a:lnSpc>
                  <a:spcPts val="2686"/>
                </a:lnSpc>
                <a:buFont typeface="Arial"/>
                <a:buChar char="•"/>
              </a:pPr>
              <a:r>
                <a:rPr lang="en-US" sz="2238">
                  <a:solidFill>
                    <a:srgbClr val="000000"/>
                  </a:solidFill>
                  <a:latin typeface="Open Sauce 2 Bold"/>
                </a:rPr>
                <a:t>Commit dan Rollback: Jika eksekusi berhasil, perubahan dikonfirmasi (db.commit()) ke dalam database. Namun, jika ada kesalahan (Exception), maka transaksi tersebut dibatalkan (db.rollback()).</a:t>
              </a:r>
            </a:p>
            <a:p>
              <a:pPr marL="483346" indent="-241673" lvl="1">
                <a:lnSpc>
                  <a:spcPts val="2686"/>
                </a:lnSpc>
                <a:buFont typeface="Arial"/>
                <a:buChar char="•"/>
              </a:pPr>
              <a:r>
                <a:rPr lang="en-US" sz="2238">
                  <a:solidFill>
                    <a:srgbClr val="000000"/>
                  </a:solidFill>
                  <a:latin typeface="Open Sauce 2 Bold"/>
                </a:rPr>
                <a:t>Pesan Sukses atau Error: Setelah operasi selesai, akan muncul kotak pesan (messagebox) untuk memberi tahu pengguna apakah operasi penyimpanan berhasil atau ada error dalam proses tersebut.</a:t>
              </a:r>
            </a:p>
            <a:p>
              <a:pPr marL="483346" indent="-241673" lvl="1">
                <a:lnSpc>
                  <a:spcPts val="2686"/>
                </a:lnSpc>
                <a:buFont typeface="Arial"/>
                <a:buChar char="•"/>
              </a:pPr>
              <a:r>
                <a:rPr lang="en-US" sz="2238">
                  <a:solidFill>
                    <a:srgbClr val="000000"/>
                  </a:solidFill>
                  <a:latin typeface="Open Sauce 2 Bold"/>
                </a:rPr>
                <a:t>Penutup Koneksi: Terakhir, koneksi ke database ditutup dengan db.close() dalam blok finally. Ini dilakukan agar sumber daya terkait dengan koneksi database dapat dibebaskan setelah selesai digunakan.</a:t>
              </a:r>
            </a:p>
            <a:p>
              <a:pPr>
                <a:lnSpc>
                  <a:spcPts val="2686"/>
                </a:lnSpc>
              </a:pPr>
            </a:p>
          </p:txBody>
        </p:sp>
      </p:grpSp>
      <p:sp>
        <p:nvSpPr>
          <p:cNvPr name="TextBox 18" id="18"/>
          <p:cNvSpPr txBox="true"/>
          <p:nvPr/>
        </p:nvSpPr>
        <p:spPr>
          <a:xfrm rot="0">
            <a:off x="3651071" y="597898"/>
            <a:ext cx="10985857" cy="647700"/>
          </a:xfrm>
          <a:prstGeom prst="rect">
            <a:avLst/>
          </a:prstGeom>
        </p:spPr>
        <p:txBody>
          <a:bodyPr anchor="t" rtlCol="false" tIns="0" lIns="0" bIns="0" rIns="0">
            <a:spAutoFit/>
          </a:bodyPr>
          <a:lstStyle/>
          <a:p>
            <a:pPr algn="ctr" marL="0" indent="0" lvl="1">
              <a:lnSpc>
                <a:spcPts val="5039"/>
              </a:lnSpc>
              <a:spcBef>
                <a:spcPct val="0"/>
              </a:spcBef>
            </a:pPr>
            <a:r>
              <a:rPr lang="en-US" sz="4199">
                <a:solidFill>
                  <a:srgbClr val="FFFFFF"/>
                </a:solidFill>
                <a:latin typeface="Open Sauce 2 Heavy"/>
              </a:rPr>
              <a:t>DEF SIMPAN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A3A6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293842" y="8268046"/>
            <a:ext cx="1606907" cy="889730"/>
          </a:xfrm>
          <a:custGeom>
            <a:avLst/>
            <a:gdLst/>
            <a:ahLst/>
            <a:cxnLst/>
            <a:rect r="r" b="b" t="t" l="l"/>
            <a:pathLst>
              <a:path h="889730" w="1606907">
                <a:moveTo>
                  <a:pt x="0" y="0"/>
                </a:moveTo>
                <a:lnTo>
                  <a:pt x="1606907" y="0"/>
                </a:lnTo>
                <a:lnTo>
                  <a:pt x="1606907" y="889730"/>
                </a:lnTo>
                <a:lnTo>
                  <a:pt x="0" y="889730"/>
                </a:lnTo>
                <a:lnTo>
                  <a:pt x="0" y="0"/>
                </a:lnTo>
                <a:close/>
              </a:path>
            </a:pathLst>
          </a:custGeom>
          <a:blipFill>
            <a:blip r:embed="rId2"/>
            <a:stretch>
              <a:fillRect l="-175356" t="-354636" r="-37669" b="-1172"/>
            </a:stretch>
          </a:blipFill>
        </p:spPr>
      </p:sp>
      <p:sp>
        <p:nvSpPr>
          <p:cNvPr name="Freeform 3" id="3"/>
          <p:cNvSpPr/>
          <p:nvPr/>
        </p:nvSpPr>
        <p:spPr>
          <a:xfrm flipH="false" flipV="false" rot="0">
            <a:off x="11795841" y="7910036"/>
            <a:ext cx="793232" cy="1605749"/>
          </a:xfrm>
          <a:custGeom>
            <a:avLst/>
            <a:gdLst/>
            <a:ahLst/>
            <a:cxnLst/>
            <a:rect r="r" b="b" t="t" l="l"/>
            <a:pathLst>
              <a:path h="1605749" w="793232">
                <a:moveTo>
                  <a:pt x="0" y="0"/>
                </a:moveTo>
                <a:lnTo>
                  <a:pt x="793232" y="0"/>
                </a:lnTo>
                <a:lnTo>
                  <a:pt x="793232" y="1605750"/>
                </a:lnTo>
                <a:lnTo>
                  <a:pt x="0" y="1605750"/>
                </a:lnTo>
                <a:lnTo>
                  <a:pt x="0" y="0"/>
                </a:lnTo>
                <a:close/>
              </a:path>
            </a:pathLst>
          </a:custGeom>
          <a:blipFill>
            <a:blip r:embed="rId2"/>
            <a:stretch>
              <a:fillRect l="-206376" t="0" r="-201112" b="-102124"/>
            </a:stretch>
          </a:blipFill>
        </p:spPr>
      </p:sp>
      <p:sp>
        <p:nvSpPr>
          <p:cNvPr name="Freeform 4" id="4"/>
          <p:cNvSpPr/>
          <p:nvPr/>
        </p:nvSpPr>
        <p:spPr>
          <a:xfrm flipH="false" flipV="false" rot="0">
            <a:off x="12842753" y="8018224"/>
            <a:ext cx="802364" cy="1389375"/>
          </a:xfrm>
          <a:custGeom>
            <a:avLst/>
            <a:gdLst/>
            <a:ahLst/>
            <a:cxnLst/>
            <a:rect r="r" b="b" t="t" l="l"/>
            <a:pathLst>
              <a:path h="1389375" w="802364">
                <a:moveTo>
                  <a:pt x="0" y="0"/>
                </a:moveTo>
                <a:lnTo>
                  <a:pt x="802365" y="0"/>
                </a:lnTo>
                <a:lnTo>
                  <a:pt x="802365" y="1389375"/>
                </a:lnTo>
                <a:lnTo>
                  <a:pt x="0" y="1389375"/>
                </a:lnTo>
                <a:lnTo>
                  <a:pt x="0" y="0"/>
                </a:lnTo>
                <a:close/>
              </a:path>
            </a:pathLst>
          </a:custGeom>
          <a:blipFill>
            <a:blip r:embed="rId3"/>
            <a:stretch>
              <a:fillRect l="0" t="0" r="0" b="0"/>
            </a:stretch>
          </a:blipFill>
        </p:spPr>
      </p:sp>
      <p:sp>
        <p:nvSpPr>
          <p:cNvPr name="Freeform 5" id="5"/>
          <p:cNvSpPr/>
          <p:nvPr/>
        </p:nvSpPr>
        <p:spPr>
          <a:xfrm flipH="false" flipV="false" rot="0">
            <a:off x="13898798" y="7776131"/>
            <a:ext cx="1321640" cy="1873560"/>
          </a:xfrm>
          <a:custGeom>
            <a:avLst/>
            <a:gdLst/>
            <a:ahLst/>
            <a:cxnLst/>
            <a:rect r="r" b="b" t="t" l="l"/>
            <a:pathLst>
              <a:path h="1873560" w="1321640">
                <a:moveTo>
                  <a:pt x="0" y="0"/>
                </a:moveTo>
                <a:lnTo>
                  <a:pt x="1321641" y="0"/>
                </a:lnTo>
                <a:lnTo>
                  <a:pt x="1321641" y="1873560"/>
                </a:lnTo>
                <a:lnTo>
                  <a:pt x="0" y="1873560"/>
                </a:lnTo>
                <a:lnTo>
                  <a:pt x="0" y="0"/>
                </a:lnTo>
                <a:close/>
              </a:path>
            </a:pathLst>
          </a:custGeom>
          <a:blipFill>
            <a:blip r:embed="rId4"/>
            <a:stretch>
              <a:fillRect l="0" t="0" r="0" b="0"/>
            </a:stretch>
          </a:blipFill>
        </p:spPr>
      </p:sp>
      <p:sp>
        <p:nvSpPr>
          <p:cNvPr name="Freeform 6" id="6"/>
          <p:cNvSpPr/>
          <p:nvPr/>
        </p:nvSpPr>
        <p:spPr>
          <a:xfrm flipH="false" flipV="false" rot="0">
            <a:off x="8785475" y="8028278"/>
            <a:ext cx="1613275" cy="1369267"/>
          </a:xfrm>
          <a:custGeom>
            <a:avLst/>
            <a:gdLst/>
            <a:ahLst/>
            <a:cxnLst/>
            <a:rect r="r" b="b" t="t" l="l"/>
            <a:pathLst>
              <a:path h="1369267" w="1613275">
                <a:moveTo>
                  <a:pt x="0" y="0"/>
                </a:moveTo>
                <a:lnTo>
                  <a:pt x="1613275" y="0"/>
                </a:lnTo>
                <a:lnTo>
                  <a:pt x="1613275" y="1369267"/>
                </a:lnTo>
                <a:lnTo>
                  <a:pt x="0" y="1369267"/>
                </a:lnTo>
                <a:lnTo>
                  <a:pt x="0" y="0"/>
                </a:lnTo>
                <a:close/>
              </a:path>
            </a:pathLst>
          </a:custGeom>
          <a:blipFill>
            <a:blip r:embed="rId5"/>
            <a:stretch>
              <a:fillRect l="0" t="0" r="0" b="0"/>
            </a:stretch>
          </a:blipFill>
        </p:spPr>
      </p:sp>
      <p:sp>
        <p:nvSpPr>
          <p:cNvPr name="Freeform 7" id="7"/>
          <p:cNvSpPr/>
          <p:nvPr/>
        </p:nvSpPr>
        <p:spPr>
          <a:xfrm flipH="false" flipV="false" rot="0">
            <a:off x="7025796" y="7895663"/>
            <a:ext cx="610893" cy="1634497"/>
          </a:xfrm>
          <a:custGeom>
            <a:avLst/>
            <a:gdLst/>
            <a:ahLst/>
            <a:cxnLst/>
            <a:rect r="r" b="b" t="t" l="l"/>
            <a:pathLst>
              <a:path h="1634497" w="610893">
                <a:moveTo>
                  <a:pt x="0" y="0"/>
                </a:moveTo>
                <a:lnTo>
                  <a:pt x="610894" y="0"/>
                </a:lnTo>
                <a:lnTo>
                  <a:pt x="610894" y="1634497"/>
                </a:lnTo>
                <a:lnTo>
                  <a:pt x="0" y="1634497"/>
                </a:lnTo>
                <a:lnTo>
                  <a:pt x="0" y="0"/>
                </a:lnTo>
                <a:close/>
              </a:path>
            </a:pathLst>
          </a:custGeom>
          <a:blipFill>
            <a:blip r:embed="rId6"/>
            <a:stretch>
              <a:fillRect l="0" t="0" r="0" b="0"/>
            </a:stretch>
          </a:blipFill>
        </p:spPr>
      </p:sp>
      <p:sp>
        <p:nvSpPr>
          <p:cNvPr name="Freeform 8" id="8"/>
          <p:cNvSpPr/>
          <p:nvPr/>
        </p:nvSpPr>
        <p:spPr>
          <a:xfrm flipH="false" flipV="false" rot="0">
            <a:off x="7890370" y="7909457"/>
            <a:ext cx="641424" cy="1606907"/>
          </a:xfrm>
          <a:custGeom>
            <a:avLst/>
            <a:gdLst/>
            <a:ahLst/>
            <a:cxnLst/>
            <a:rect r="r" b="b" t="t" l="l"/>
            <a:pathLst>
              <a:path h="1606907" w="641424">
                <a:moveTo>
                  <a:pt x="0" y="0"/>
                </a:moveTo>
                <a:lnTo>
                  <a:pt x="641424" y="0"/>
                </a:lnTo>
                <a:lnTo>
                  <a:pt x="641424" y="1606908"/>
                </a:lnTo>
                <a:lnTo>
                  <a:pt x="0" y="1606908"/>
                </a:lnTo>
                <a:lnTo>
                  <a:pt x="0" y="0"/>
                </a:lnTo>
                <a:close/>
              </a:path>
            </a:pathLst>
          </a:custGeom>
          <a:blipFill>
            <a:blip r:embed="rId7"/>
            <a:stretch>
              <a:fillRect l="0" t="0" r="0" b="0"/>
            </a:stretch>
          </a:blipFill>
        </p:spPr>
      </p:sp>
      <p:sp>
        <p:nvSpPr>
          <p:cNvPr name="TextBox 9" id="9"/>
          <p:cNvSpPr txBox="true"/>
          <p:nvPr/>
        </p:nvSpPr>
        <p:spPr>
          <a:xfrm rot="0">
            <a:off x="3651071" y="597898"/>
            <a:ext cx="10985857" cy="647700"/>
          </a:xfrm>
          <a:prstGeom prst="rect">
            <a:avLst/>
          </a:prstGeom>
        </p:spPr>
        <p:txBody>
          <a:bodyPr anchor="t" rtlCol="false" tIns="0" lIns="0" bIns="0" rIns="0">
            <a:spAutoFit/>
          </a:bodyPr>
          <a:lstStyle/>
          <a:p>
            <a:pPr algn="ctr" marL="0" indent="0" lvl="1">
              <a:lnSpc>
                <a:spcPts val="5039"/>
              </a:lnSpc>
              <a:spcBef>
                <a:spcPct val="0"/>
              </a:spcBef>
            </a:pPr>
            <a:r>
              <a:rPr lang="en-US" sz="4199">
                <a:solidFill>
                  <a:srgbClr val="FFFFFF"/>
                </a:solidFill>
                <a:latin typeface="Open Sauce 2 Heavy"/>
              </a:rPr>
              <a:t>DEF EDIT DAN HAPUS</a:t>
            </a:r>
          </a:p>
        </p:txBody>
      </p:sp>
      <p:grpSp>
        <p:nvGrpSpPr>
          <p:cNvPr name="Group 10" id="10"/>
          <p:cNvGrpSpPr/>
          <p:nvPr/>
        </p:nvGrpSpPr>
        <p:grpSpPr>
          <a:xfrm rot="0">
            <a:off x="1028700" y="7969740"/>
            <a:ext cx="5540878" cy="2577388"/>
            <a:chOff x="0" y="0"/>
            <a:chExt cx="7387837" cy="3436517"/>
          </a:xfrm>
        </p:grpSpPr>
        <p:grpSp>
          <p:nvGrpSpPr>
            <p:cNvPr name="Group 11" id="11"/>
            <p:cNvGrpSpPr/>
            <p:nvPr/>
          </p:nvGrpSpPr>
          <p:grpSpPr>
            <a:xfrm rot="0">
              <a:off x="0" y="0"/>
              <a:ext cx="7387837" cy="3436517"/>
              <a:chOff x="0" y="0"/>
              <a:chExt cx="1962658" cy="912948"/>
            </a:xfrm>
          </p:grpSpPr>
          <p:sp>
            <p:nvSpPr>
              <p:cNvPr name="Freeform 12" id="12"/>
              <p:cNvSpPr/>
              <p:nvPr/>
            </p:nvSpPr>
            <p:spPr>
              <a:xfrm flipH="false" flipV="false" rot="0">
                <a:off x="0" y="0"/>
                <a:ext cx="1962658" cy="912948"/>
              </a:xfrm>
              <a:custGeom>
                <a:avLst/>
                <a:gdLst/>
                <a:ahLst/>
                <a:cxnLst/>
                <a:rect r="r" b="b" t="t" l="l"/>
                <a:pathLst>
                  <a:path h="912948" w="1962658">
                    <a:moveTo>
                      <a:pt x="39320" y="0"/>
                    </a:moveTo>
                    <a:lnTo>
                      <a:pt x="1923339" y="0"/>
                    </a:lnTo>
                    <a:cubicBezTo>
                      <a:pt x="1945054" y="0"/>
                      <a:pt x="1962658" y="17604"/>
                      <a:pt x="1962658" y="39320"/>
                    </a:cubicBezTo>
                    <a:lnTo>
                      <a:pt x="1962658" y="873628"/>
                    </a:lnTo>
                    <a:cubicBezTo>
                      <a:pt x="1962658" y="884056"/>
                      <a:pt x="1958516" y="894057"/>
                      <a:pt x="1951142" y="901431"/>
                    </a:cubicBezTo>
                    <a:cubicBezTo>
                      <a:pt x="1943768" y="908805"/>
                      <a:pt x="1933767" y="912948"/>
                      <a:pt x="1923339" y="912948"/>
                    </a:cubicBezTo>
                    <a:lnTo>
                      <a:pt x="39320" y="912948"/>
                    </a:lnTo>
                    <a:cubicBezTo>
                      <a:pt x="28891" y="912948"/>
                      <a:pt x="18890" y="908805"/>
                      <a:pt x="11516" y="901431"/>
                    </a:cubicBezTo>
                    <a:cubicBezTo>
                      <a:pt x="4143" y="894057"/>
                      <a:pt x="0" y="884056"/>
                      <a:pt x="0" y="873628"/>
                    </a:cubicBezTo>
                    <a:lnTo>
                      <a:pt x="0" y="39320"/>
                    </a:lnTo>
                    <a:cubicBezTo>
                      <a:pt x="0" y="28891"/>
                      <a:pt x="4143" y="18890"/>
                      <a:pt x="11516" y="11516"/>
                    </a:cubicBezTo>
                    <a:cubicBezTo>
                      <a:pt x="18890" y="4143"/>
                      <a:pt x="28891" y="0"/>
                      <a:pt x="39320" y="0"/>
                    </a:cubicBezTo>
                    <a:close/>
                  </a:path>
                </a:pathLst>
              </a:custGeom>
              <a:solidFill>
                <a:srgbClr val="FFFFFF"/>
              </a:solidFill>
              <a:ln cap="rnd">
                <a:noFill/>
                <a:prstDash val="solid"/>
                <a:round/>
              </a:ln>
            </p:spPr>
          </p:sp>
          <p:sp>
            <p:nvSpPr>
              <p:cNvPr name="TextBox 13" id="13"/>
              <p:cNvSpPr txBox="true"/>
              <p:nvPr/>
            </p:nvSpPr>
            <p:spPr>
              <a:xfrm>
                <a:off x="0" y="-9525"/>
                <a:ext cx="1962658" cy="922473"/>
              </a:xfrm>
              <a:prstGeom prst="rect">
                <a:avLst/>
              </a:prstGeom>
            </p:spPr>
            <p:txBody>
              <a:bodyPr anchor="ctr" rtlCol="false" tIns="254000" lIns="254000" bIns="254000" rIns="254000"/>
              <a:lstStyle/>
              <a:p>
                <a:pPr algn="l" marL="0" indent="0" lvl="0">
                  <a:lnSpc>
                    <a:spcPts val="2520"/>
                  </a:lnSpc>
                  <a:spcBef>
                    <a:spcPct val="0"/>
                  </a:spcBef>
                </a:pPr>
              </a:p>
            </p:txBody>
          </p:sp>
        </p:grpSp>
        <p:sp>
          <p:nvSpPr>
            <p:cNvPr name="TextBox 14" id="14"/>
            <p:cNvSpPr txBox="true"/>
            <p:nvPr/>
          </p:nvSpPr>
          <p:spPr>
            <a:xfrm rot="0">
              <a:off x="810310" y="447970"/>
              <a:ext cx="5767217" cy="2531052"/>
            </a:xfrm>
            <a:prstGeom prst="rect">
              <a:avLst/>
            </a:prstGeom>
          </p:spPr>
          <p:txBody>
            <a:bodyPr anchor="t" rtlCol="false" tIns="0" lIns="0" bIns="0" rIns="0">
              <a:spAutoFit/>
            </a:bodyPr>
            <a:lstStyle/>
            <a:p>
              <a:pPr marL="0" indent="0" lvl="0">
                <a:lnSpc>
                  <a:spcPts val="2160"/>
                </a:lnSpc>
                <a:spcBef>
                  <a:spcPct val="0"/>
                </a:spcBef>
              </a:pPr>
              <a:r>
                <a:rPr lang="en-US" sz="1800">
                  <a:solidFill>
                    <a:srgbClr val="3A3A66"/>
                  </a:solidFill>
                  <a:latin typeface="Brixton Bold"/>
                </a:rPr>
                <a:t>Kedua fungsi tersebut berinteraksi dengan elemen-elemen antarmuka pengguna (seperti e_nama, e_almt, e_mail, r, c_merk, r2, e_antri) untuk mendapatkan nilai yang akan dimasukkan, diupdate, atau dihapus dari database.</a:t>
              </a:r>
            </a:p>
          </p:txBody>
        </p:sp>
      </p:grpSp>
      <p:sp>
        <p:nvSpPr>
          <p:cNvPr name="Freeform 15" id="15"/>
          <p:cNvSpPr/>
          <p:nvPr/>
        </p:nvSpPr>
        <p:spPr>
          <a:xfrm flipH="false" flipV="false" rot="0">
            <a:off x="2763643" y="1477808"/>
            <a:ext cx="12760713" cy="6298323"/>
          </a:xfrm>
          <a:custGeom>
            <a:avLst/>
            <a:gdLst/>
            <a:ahLst/>
            <a:cxnLst/>
            <a:rect r="r" b="b" t="t" l="l"/>
            <a:pathLst>
              <a:path h="6298323" w="12760713">
                <a:moveTo>
                  <a:pt x="0" y="0"/>
                </a:moveTo>
                <a:lnTo>
                  <a:pt x="12760714" y="0"/>
                </a:lnTo>
                <a:lnTo>
                  <a:pt x="12760714" y="6298323"/>
                </a:lnTo>
                <a:lnTo>
                  <a:pt x="0" y="6298323"/>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A3A6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0290347" y="8813435"/>
            <a:ext cx="1606907" cy="889730"/>
          </a:xfrm>
          <a:custGeom>
            <a:avLst/>
            <a:gdLst/>
            <a:ahLst/>
            <a:cxnLst/>
            <a:rect r="r" b="b" t="t" l="l"/>
            <a:pathLst>
              <a:path h="889730" w="1606907">
                <a:moveTo>
                  <a:pt x="0" y="0"/>
                </a:moveTo>
                <a:lnTo>
                  <a:pt x="1606908" y="0"/>
                </a:lnTo>
                <a:lnTo>
                  <a:pt x="1606908" y="889730"/>
                </a:lnTo>
                <a:lnTo>
                  <a:pt x="0" y="889730"/>
                </a:lnTo>
                <a:lnTo>
                  <a:pt x="0" y="0"/>
                </a:lnTo>
                <a:close/>
              </a:path>
            </a:pathLst>
          </a:custGeom>
          <a:blipFill>
            <a:blip r:embed="rId2"/>
            <a:stretch>
              <a:fillRect l="-175356" t="-354636" r="-37669" b="-1172"/>
            </a:stretch>
          </a:blipFill>
        </p:spPr>
      </p:sp>
      <p:sp>
        <p:nvSpPr>
          <p:cNvPr name="Freeform 3" id="3"/>
          <p:cNvSpPr/>
          <p:nvPr/>
        </p:nvSpPr>
        <p:spPr>
          <a:xfrm flipH="false" flipV="false" rot="0">
            <a:off x="12243904" y="7910036"/>
            <a:ext cx="793232" cy="1605749"/>
          </a:xfrm>
          <a:custGeom>
            <a:avLst/>
            <a:gdLst/>
            <a:ahLst/>
            <a:cxnLst/>
            <a:rect r="r" b="b" t="t" l="l"/>
            <a:pathLst>
              <a:path h="1605749" w="793232">
                <a:moveTo>
                  <a:pt x="0" y="0"/>
                </a:moveTo>
                <a:lnTo>
                  <a:pt x="793231" y="0"/>
                </a:lnTo>
                <a:lnTo>
                  <a:pt x="793231" y="1605750"/>
                </a:lnTo>
                <a:lnTo>
                  <a:pt x="0" y="1605750"/>
                </a:lnTo>
                <a:lnTo>
                  <a:pt x="0" y="0"/>
                </a:lnTo>
                <a:close/>
              </a:path>
            </a:pathLst>
          </a:custGeom>
          <a:blipFill>
            <a:blip r:embed="rId2"/>
            <a:stretch>
              <a:fillRect l="-206376" t="0" r="-201112" b="-102124"/>
            </a:stretch>
          </a:blipFill>
        </p:spPr>
      </p:sp>
      <p:sp>
        <p:nvSpPr>
          <p:cNvPr name="Freeform 4" id="4"/>
          <p:cNvSpPr/>
          <p:nvPr/>
        </p:nvSpPr>
        <p:spPr>
          <a:xfrm flipH="false" flipV="false" rot="0">
            <a:off x="13742373" y="8574941"/>
            <a:ext cx="802364" cy="1389375"/>
          </a:xfrm>
          <a:custGeom>
            <a:avLst/>
            <a:gdLst/>
            <a:ahLst/>
            <a:cxnLst/>
            <a:rect r="r" b="b" t="t" l="l"/>
            <a:pathLst>
              <a:path h="1389375" w="802364">
                <a:moveTo>
                  <a:pt x="0" y="0"/>
                </a:moveTo>
                <a:lnTo>
                  <a:pt x="802364" y="0"/>
                </a:lnTo>
                <a:lnTo>
                  <a:pt x="802364" y="1389375"/>
                </a:lnTo>
                <a:lnTo>
                  <a:pt x="0" y="1389375"/>
                </a:lnTo>
                <a:lnTo>
                  <a:pt x="0" y="0"/>
                </a:lnTo>
                <a:close/>
              </a:path>
            </a:pathLst>
          </a:custGeom>
          <a:blipFill>
            <a:blip r:embed="rId3"/>
            <a:stretch>
              <a:fillRect l="0" t="0" r="0" b="0"/>
            </a:stretch>
          </a:blipFill>
        </p:spPr>
      </p:sp>
      <p:sp>
        <p:nvSpPr>
          <p:cNvPr name="Freeform 5" id="5"/>
          <p:cNvSpPr/>
          <p:nvPr/>
        </p:nvSpPr>
        <p:spPr>
          <a:xfrm flipH="false" flipV="false" rot="0">
            <a:off x="15144484" y="8018224"/>
            <a:ext cx="1321640" cy="1873560"/>
          </a:xfrm>
          <a:custGeom>
            <a:avLst/>
            <a:gdLst/>
            <a:ahLst/>
            <a:cxnLst/>
            <a:rect r="r" b="b" t="t" l="l"/>
            <a:pathLst>
              <a:path h="1873560" w="1321640">
                <a:moveTo>
                  <a:pt x="0" y="0"/>
                </a:moveTo>
                <a:lnTo>
                  <a:pt x="1321641" y="0"/>
                </a:lnTo>
                <a:lnTo>
                  <a:pt x="1321641" y="1873559"/>
                </a:lnTo>
                <a:lnTo>
                  <a:pt x="0" y="1873559"/>
                </a:lnTo>
                <a:lnTo>
                  <a:pt x="0" y="0"/>
                </a:lnTo>
                <a:close/>
              </a:path>
            </a:pathLst>
          </a:custGeom>
          <a:blipFill>
            <a:blip r:embed="rId4"/>
            <a:stretch>
              <a:fillRect l="0" t="0" r="0" b="0"/>
            </a:stretch>
          </a:blipFill>
        </p:spPr>
      </p:sp>
      <p:sp>
        <p:nvSpPr>
          <p:cNvPr name="Freeform 6" id="6"/>
          <p:cNvSpPr/>
          <p:nvPr/>
        </p:nvSpPr>
        <p:spPr>
          <a:xfrm flipH="false" flipV="false" rot="0">
            <a:off x="8330811" y="8028278"/>
            <a:ext cx="1613275" cy="1369267"/>
          </a:xfrm>
          <a:custGeom>
            <a:avLst/>
            <a:gdLst/>
            <a:ahLst/>
            <a:cxnLst/>
            <a:rect r="r" b="b" t="t" l="l"/>
            <a:pathLst>
              <a:path h="1369267" w="1613275">
                <a:moveTo>
                  <a:pt x="0" y="0"/>
                </a:moveTo>
                <a:lnTo>
                  <a:pt x="1613275" y="0"/>
                </a:lnTo>
                <a:lnTo>
                  <a:pt x="1613275" y="1369267"/>
                </a:lnTo>
                <a:lnTo>
                  <a:pt x="0" y="1369267"/>
                </a:lnTo>
                <a:lnTo>
                  <a:pt x="0" y="0"/>
                </a:lnTo>
                <a:close/>
              </a:path>
            </a:pathLst>
          </a:custGeom>
          <a:blipFill>
            <a:blip r:embed="rId5"/>
            <a:stretch>
              <a:fillRect l="0" t="0" r="0" b="0"/>
            </a:stretch>
          </a:blipFill>
        </p:spPr>
      </p:sp>
      <p:sp>
        <p:nvSpPr>
          <p:cNvPr name="Freeform 7" id="7"/>
          <p:cNvSpPr/>
          <p:nvPr/>
        </p:nvSpPr>
        <p:spPr>
          <a:xfrm flipH="false" flipV="false" rot="0">
            <a:off x="5151908" y="8529146"/>
            <a:ext cx="610893" cy="1362637"/>
          </a:xfrm>
          <a:custGeom>
            <a:avLst/>
            <a:gdLst/>
            <a:ahLst/>
            <a:cxnLst/>
            <a:rect r="r" b="b" t="t" l="l"/>
            <a:pathLst>
              <a:path h="1362637" w="610893">
                <a:moveTo>
                  <a:pt x="0" y="0"/>
                </a:moveTo>
                <a:lnTo>
                  <a:pt x="610893" y="0"/>
                </a:lnTo>
                <a:lnTo>
                  <a:pt x="610893" y="1362637"/>
                </a:lnTo>
                <a:lnTo>
                  <a:pt x="0" y="1362637"/>
                </a:lnTo>
                <a:lnTo>
                  <a:pt x="0" y="0"/>
                </a:lnTo>
                <a:close/>
              </a:path>
            </a:pathLst>
          </a:custGeom>
          <a:blipFill>
            <a:blip r:embed="rId6"/>
            <a:stretch>
              <a:fillRect l="-10331" t="0" r="-10331" b="-44736"/>
            </a:stretch>
          </a:blipFill>
        </p:spPr>
      </p:sp>
      <p:sp>
        <p:nvSpPr>
          <p:cNvPr name="Freeform 8" id="8"/>
          <p:cNvSpPr/>
          <p:nvPr/>
        </p:nvSpPr>
        <p:spPr>
          <a:xfrm flipH="false" flipV="false" rot="0">
            <a:off x="6711611" y="8357409"/>
            <a:ext cx="641424" cy="1606907"/>
          </a:xfrm>
          <a:custGeom>
            <a:avLst/>
            <a:gdLst/>
            <a:ahLst/>
            <a:cxnLst/>
            <a:rect r="r" b="b" t="t" l="l"/>
            <a:pathLst>
              <a:path h="1606907" w="641424">
                <a:moveTo>
                  <a:pt x="0" y="0"/>
                </a:moveTo>
                <a:lnTo>
                  <a:pt x="641424" y="0"/>
                </a:lnTo>
                <a:lnTo>
                  <a:pt x="641424" y="1606907"/>
                </a:lnTo>
                <a:lnTo>
                  <a:pt x="0" y="1606907"/>
                </a:lnTo>
                <a:lnTo>
                  <a:pt x="0" y="0"/>
                </a:lnTo>
                <a:close/>
              </a:path>
            </a:pathLst>
          </a:custGeom>
          <a:blipFill>
            <a:blip r:embed="rId7"/>
            <a:stretch>
              <a:fillRect l="0" t="0" r="0" b="0"/>
            </a:stretch>
          </a:blipFill>
        </p:spPr>
      </p:sp>
      <p:grpSp>
        <p:nvGrpSpPr>
          <p:cNvPr name="Group 9" id="9"/>
          <p:cNvGrpSpPr/>
          <p:nvPr/>
        </p:nvGrpSpPr>
        <p:grpSpPr>
          <a:xfrm rot="0">
            <a:off x="0" y="1974887"/>
            <a:ext cx="7636690" cy="6168786"/>
            <a:chOff x="0" y="0"/>
            <a:chExt cx="2011309" cy="1624701"/>
          </a:xfrm>
        </p:grpSpPr>
        <p:sp>
          <p:nvSpPr>
            <p:cNvPr name="Freeform 10" id="10"/>
            <p:cNvSpPr/>
            <p:nvPr/>
          </p:nvSpPr>
          <p:spPr>
            <a:xfrm flipH="false" flipV="false" rot="0">
              <a:off x="0" y="0"/>
              <a:ext cx="2011309" cy="1624701"/>
            </a:xfrm>
            <a:custGeom>
              <a:avLst/>
              <a:gdLst/>
              <a:ahLst/>
              <a:cxnLst/>
              <a:rect r="r" b="b" t="t" l="l"/>
              <a:pathLst>
                <a:path h="1624701" w="2011309">
                  <a:moveTo>
                    <a:pt x="0" y="0"/>
                  </a:moveTo>
                  <a:lnTo>
                    <a:pt x="2011309" y="0"/>
                  </a:lnTo>
                  <a:lnTo>
                    <a:pt x="2011309" y="1624701"/>
                  </a:lnTo>
                  <a:lnTo>
                    <a:pt x="0" y="1624701"/>
                  </a:lnTo>
                  <a:close/>
                </a:path>
              </a:pathLst>
            </a:custGeom>
            <a:solidFill>
              <a:srgbClr val="DDEBD3"/>
            </a:solidFill>
          </p:spPr>
        </p:sp>
        <p:sp>
          <p:nvSpPr>
            <p:cNvPr name="TextBox 11" id="11"/>
            <p:cNvSpPr txBox="true"/>
            <p:nvPr/>
          </p:nvSpPr>
          <p:spPr>
            <a:xfrm>
              <a:off x="0" y="-9525"/>
              <a:ext cx="2011309" cy="1634226"/>
            </a:xfrm>
            <a:prstGeom prst="rect">
              <a:avLst/>
            </a:prstGeom>
          </p:spPr>
          <p:txBody>
            <a:bodyPr anchor="ctr" rtlCol="false" tIns="50800" lIns="50800" bIns="50800" rIns="50800"/>
            <a:lstStyle/>
            <a:p>
              <a:pPr marL="483346" indent="-241673" lvl="1">
                <a:lnSpc>
                  <a:spcPts val="2686"/>
                </a:lnSpc>
                <a:buFont typeface="Arial"/>
                <a:buChar char="•"/>
              </a:pPr>
              <a:r>
                <a:rPr lang="en-US" sz="2238">
                  <a:solidFill>
                    <a:srgbClr val="000000"/>
                  </a:solidFill>
                  <a:latin typeface="Brixton Bold"/>
                </a:rPr>
                <a:t>Fungsi edit() bertugas untuk melakukan operasi pembaruan (UPDATE) data dalam tabel datasewa.</a:t>
              </a:r>
            </a:p>
            <a:p>
              <a:pPr marL="483346" indent="-241673" lvl="1">
                <a:lnSpc>
                  <a:spcPts val="2686"/>
                </a:lnSpc>
                <a:buFont typeface="Arial"/>
                <a:buChar char="•"/>
              </a:pPr>
              <a:r>
                <a:rPr lang="en-US" sz="2238">
                  <a:solidFill>
                    <a:srgbClr val="000000"/>
                  </a:solidFill>
                  <a:latin typeface="Brixton Bold"/>
                </a:rPr>
                <a:t>Pertama-tama, kode membuka koneksi ke database MySQL dan membuat cursor untuk melakukan operasi pada database.</a:t>
              </a:r>
            </a:p>
            <a:p>
              <a:pPr marL="483346" indent="-241673" lvl="1">
                <a:lnSpc>
                  <a:spcPts val="2686"/>
                </a:lnSpc>
                <a:buFont typeface="Arial"/>
                <a:buChar char="•"/>
              </a:pPr>
              <a:r>
                <a:rPr lang="en-US" sz="2238">
                  <a:solidFill>
                    <a:srgbClr val="000000"/>
                  </a:solidFill>
                  <a:latin typeface="Brixton Bold"/>
                </a:rPr>
                <a:t>Kemudian, terdapat perintah SQL sql_edit yang merupakan perintah UPDATE untuk memperbarui data sesuai No_Antrian tertentu.</a:t>
              </a:r>
            </a:p>
            <a:p>
              <a:pPr marL="483346" indent="-241673" lvl="1">
                <a:lnSpc>
                  <a:spcPts val="2686"/>
                </a:lnSpc>
                <a:buFont typeface="Arial"/>
                <a:buChar char="•"/>
              </a:pPr>
              <a:r>
                <a:rPr lang="en-US" sz="2238">
                  <a:solidFill>
                    <a:srgbClr val="000000"/>
                  </a:solidFill>
                  <a:latin typeface="Brixton Bold"/>
                </a:rPr>
                <a:t>edit_cursor.execute(sql_edit, (e_nama.get(), e_almt.get(), e_mail.get(), r.get(), c_merk.get(), r2.get(), e_antri.get())) menjalankan perintah SQL dengan nilai-nilai yang diambil dari elemen-elemen antarmuka pengguna.</a:t>
              </a:r>
            </a:p>
            <a:p>
              <a:pPr marL="483346" indent="-241673" lvl="1">
                <a:lnSpc>
                  <a:spcPts val="2686"/>
                </a:lnSpc>
                <a:buFont typeface="Arial"/>
                <a:buChar char="•"/>
              </a:pPr>
              <a:r>
                <a:rPr lang="en-US" sz="2238">
                  <a:solidFill>
                    <a:srgbClr val="000000"/>
                  </a:solidFill>
                  <a:latin typeface="Brixton Bold"/>
                </a:rPr>
                <a:t>Jika pembaruan berhasil, perubahan dikonfirmasi (db.commit()). Jika terjadi kesalahan, transaksi dibatalkan (db.rollback()).</a:t>
              </a:r>
            </a:p>
            <a:p>
              <a:pPr marL="483346" indent="-241673" lvl="1">
                <a:lnSpc>
                  <a:spcPts val="2686"/>
                </a:lnSpc>
                <a:buFont typeface="Arial"/>
                <a:buChar char="•"/>
              </a:pPr>
              <a:r>
                <a:rPr lang="en-US" sz="2238">
                  <a:solidFill>
                    <a:srgbClr val="000000"/>
                  </a:solidFill>
                  <a:latin typeface="Brixton Bold"/>
                </a:rPr>
                <a:t>Terakhir, koneksi ke database ditutup dengan db.close().</a:t>
              </a:r>
            </a:p>
            <a:p>
              <a:pPr>
                <a:lnSpc>
                  <a:spcPts val="2686"/>
                </a:lnSpc>
              </a:pPr>
            </a:p>
          </p:txBody>
        </p:sp>
      </p:grpSp>
      <p:grpSp>
        <p:nvGrpSpPr>
          <p:cNvPr name="Group 12" id="12"/>
          <p:cNvGrpSpPr/>
          <p:nvPr/>
        </p:nvGrpSpPr>
        <p:grpSpPr>
          <a:xfrm rot="0">
            <a:off x="9999110" y="1974887"/>
            <a:ext cx="8288890" cy="5801244"/>
            <a:chOff x="0" y="0"/>
            <a:chExt cx="2183082" cy="1527900"/>
          </a:xfrm>
        </p:grpSpPr>
        <p:sp>
          <p:nvSpPr>
            <p:cNvPr name="Freeform 13" id="13"/>
            <p:cNvSpPr/>
            <p:nvPr/>
          </p:nvSpPr>
          <p:spPr>
            <a:xfrm flipH="false" flipV="false" rot="0">
              <a:off x="0" y="0"/>
              <a:ext cx="2183082" cy="1527900"/>
            </a:xfrm>
            <a:custGeom>
              <a:avLst/>
              <a:gdLst/>
              <a:ahLst/>
              <a:cxnLst/>
              <a:rect r="r" b="b" t="t" l="l"/>
              <a:pathLst>
                <a:path h="1527900" w="2183082">
                  <a:moveTo>
                    <a:pt x="0" y="0"/>
                  </a:moveTo>
                  <a:lnTo>
                    <a:pt x="2183082" y="0"/>
                  </a:lnTo>
                  <a:lnTo>
                    <a:pt x="2183082" y="1527900"/>
                  </a:lnTo>
                  <a:lnTo>
                    <a:pt x="0" y="1527900"/>
                  </a:lnTo>
                  <a:close/>
                </a:path>
              </a:pathLst>
            </a:custGeom>
            <a:solidFill>
              <a:srgbClr val="DDEBD3"/>
            </a:solidFill>
          </p:spPr>
        </p:sp>
        <p:sp>
          <p:nvSpPr>
            <p:cNvPr name="TextBox 14" id="14"/>
            <p:cNvSpPr txBox="true"/>
            <p:nvPr/>
          </p:nvSpPr>
          <p:spPr>
            <a:xfrm>
              <a:off x="0" y="-9525"/>
              <a:ext cx="2183082" cy="1537425"/>
            </a:xfrm>
            <a:prstGeom prst="rect">
              <a:avLst/>
            </a:prstGeom>
          </p:spPr>
          <p:txBody>
            <a:bodyPr anchor="ctr" rtlCol="false" tIns="50800" lIns="50800" bIns="50800" rIns="50800"/>
            <a:lstStyle/>
            <a:p>
              <a:pPr marL="483346" indent="-241673" lvl="1">
                <a:lnSpc>
                  <a:spcPts val="2686"/>
                </a:lnSpc>
                <a:buFont typeface="Arial"/>
                <a:buChar char="•"/>
              </a:pPr>
              <a:r>
                <a:rPr lang="en-US" sz="2238">
                  <a:solidFill>
                    <a:srgbClr val="000000"/>
                  </a:solidFill>
                  <a:latin typeface="Brixton Bold"/>
                </a:rPr>
                <a:t>Fungsi hapus() bertugas untuk menghapus data dari tabel datasewa berdasarkan No_Antrian tertentu.</a:t>
              </a:r>
            </a:p>
            <a:p>
              <a:pPr marL="483346" indent="-241673" lvl="1">
                <a:lnSpc>
                  <a:spcPts val="2686"/>
                </a:lnSpc>
                <a:buFont typeface="Arial"/>
                <a:buChar char="•"/>
              </a:pPr>
              <a:r>
                <a:rPr lang="en-US" sz="2238">
                  <a:solidFill>
                    <a:srgbClr val="000000"/>
                  </a:solidFill>
                  <a:latin typeface="Brixton Bold"/>
                </a:rPr>
                <a:t>Mirip dengan fungsi edit(), fungsi ini juga membuka koneksi ke database MySQL, membuat cursor, dan mengeksekusi perintah SQL (dalam hal ini, DELETE) untuk menghapus data sesuai dengan No_Antrian yang diperoleh dari antarmuka pengguna.</a:t>
              </a:r>
            </a:p>
            <a:p>
              <a:pPr marL="483346" indent="-241673" lvl="1">
                <a:lnSpc>
                  <a:spcPts val="2686"/>
                </a:lnSpc>
                <a:buFont typeface="Arial"/>
                <a:buChar char="•"/>
              </a:pPr>
              <a:r>
                <a:rPr lang="en-US" sz="2238">
                  <a:solidFill>
                    <a:srgbClr val="000000"/>
                  </a:solidFill>
                  <a:latin typeface="Brixton Bold"/>
                </a:rPr>
                <a:t>Jika operasi hapus berhasil, perubahan dikonfirmasi (db.commit()). Jika terjadi kesalahan, transaksi dibatalkan (db.rollback()).</a:t>
              </a:r>
            </a:p>
            <a:p>
              <a:pPr marL="483346" indent="-241673" lvl="1">
                <a:lnSpc>
                  <a:spcPts val="2686"/>
                </a:lnSpc>
                <a:buFont typeface="Arial"/>
                <a:buChar char="•"/>
              </a:pPr>
              <a:r>
                <a:rPr lang="en-US" sz="2238">
                  <a:solidFill>
                    <a:srgbClr val="000000"/>
                  </a:solidFill>
                  <a:latin typeface="Brixton Bold"/>
                </a:rPr>
                <a:t>Terakhir, koneksi ke database ditutup dengan db.close().</a:t>
              </a:r>
            </a:p>
            <a:p>
              <a:pPr>
                <a:lnSpc>
                  <a:spcPts val="2686"/>
                </a:lnSpc>
              </a:pPr>
            </a:p>
          </p:txBody>
        </p:sp>
      </p:grpSp>
      <p:sp>
        <p:nvSpPr>
          <p:cNvPr name="Freeform 15" id="15"/>
          <p:cNvSpPr/>
          <p:nvPr/>
        </p:nvSpPr>
        <p:spPr>
          <a:xfrm flipH="false" flipV="false" rot="-5400000">
            <a:off x="2158104" y="7823407"/>
            <a:ext cx="1909012" cy="2892443"/>
          </a:xfrm>
          <a:custGeom>
            <a:avLst/>
            <a:gdLst/>
            <a:ahLst/>
            <a:cxnLst/>
            <a:rect r="r" b="b" t="t" l="l"/>
            <a:pathLst>
              <a:path h="2892443" w="1909012">
                <a:moveTo>
                  <a:pt x="0" y="0"/>
                </a:moveTo>
                <a:lnTo>
                  <a:pt x="1909012" y="0"/>
                </a:lnTo>
                <a:lnTo>
                  <a:pt x="1909012" y="2892443"/>
                </a:lnTo>
                <a:lnTo>
                  <a:pt x="0" y="28924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3651071" y="597898"/>
            <a:ext cx="10985857" cy="647700"/>
          </a:xfrm>
          <a:prstGeom prst="rect">
            <a:avLst/>
          </a:prstGeom>
        </p:spPr>
        <p:txBody>
          <a:bodyPr anchor="t" rtlCol="false" tIns="0" lIns="0" bIns="0" rIns="0">
            <a:spAutoFit/>
          </a:bodyPr>
          <a:lstStyle/>
          <a:p>
            <a:pPr algn="ctr" marL="0" indent="0" lvl="1">
              <a:lnSpc>
                <a:spcPts val="5039"/>
              </a:lnSpc>
              <a:spcBef>
                <a:spcPct val="0"/>
              </a:spcBef>
            </a:pPr>
            <a:r>
              <a:rPr lang="en-US" sz="4199">
                <a:solidFill>
                  <a:srgbClr val="FFFFFF"/>
                </a:solidFill>
                <a:latin typeface="Open Sauce 2 Heavy"/>
              </a:rPr>
              <a:t>DEF EDIT DAN HAPUS</a:t>
            </a:r>
          </a:p>
        </p:txBody>
      </p:sp>
      <p:sp>
        <p:nvSpPr>
          <p:cNvPr name="TextBox 17" id="17"/>
          <p:cNvSpPr txBox="true"/>
          <p:nvPr/>
        </p:nvSpPr>
        <p:spPr>
          <a:xfrm rot="0">
            <a:off x="3143516" y="1422437"/>
            <a:ext cx="12000969" cy="381000"/>
          </a:xfrm>
          <a:prstGeom prst="rect">
            <a:avLst/>
          </a:prstGeom>
        </p:spPr>
        <p:txBody>
          <a:bodyPr anchor="t" rtlCol="false" tIns="0" lIns="0" bIns="0" rIns="0">
            <a:spAutoFit/>
          </a:bodyPr>
          <a:lstStyle/>
          <a:p>
            <a:pPr algn="ctr" marL="0" indent="0" lvl="0">
              <a:lnSpc>
                <a:spcPts val="3120"/>
              </a:lnSpc>
              <a:spcBef>
                <a:spcPct val="0"/>
              </a:spcBef>
            </a:pPr>
            <a:r>
              <a:rPr lang="en-US" sz="2600">
                <a:solidFill>
                  <a:srgbClr val="FFFFFF"/>
                </a:solidFill>
                <a:latin typeface="Open Sauce 2"/>
              </a:rPr>
              <a:t>penjelasan codingan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A3A66"/>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7098297" y="7597207"/>
            <a:ext cx="1606907" cy="889730"/>
          </a:xfrm>
          <a:custGeom>
            <a:avLst/>
            <a:gdLst/>
            <a:ahLst/>
            <a:cxnLst/>
            <a:rect r="r" b="b" t="t" l="l"/>
            <a:pathLst>
              <a:path h="889730" w="1606907">
                <a:moveTo>
                  <a:pt x="0" y="0"/>
                </a:moveTo>
                <a:lnTo>
                  <a:pt x="1606907" y="0"/>
                </a:lnTo>
                <a:lnTo>
                  <a:pt x="1606907" y="889730"/>
                </a:lnTo>
                <a:lnTo>
                  <a:pt x="0" y="889730"/>
                </a:lnTo>
                <a:lnTo>
                  <a:pt x="0" y="0"/>
                </a:lnTo>
                <a:close/>
              </a:path>
            </a:pathLst>
          </a:custGeom>
          <a:blipFill>
            <a:blip r:embed="rId2"/>
            <a:stretch>
              <a:fillRect l="-175356" t="-354636" r="-37669" b="-1172"/>
            </a:stretch>
          </a:blipFill>
        </p:spPr>
      </p:sp>
      <p:sp>
        <p:nvSpPr>
          <p:cNvPr name="Freeform 3" id="3"/>
          <p:cNvSpPr/>
          <p:nvPr/>
        </p:nvSpPr>
        <p:spPr>
          <a:xfrm flipH="false" flipV="false" rot="0">
            <a:off x="12081621" y="241877"/>
            <a:ext cx="793232" cy="1605749"/>
          </a:xfrm>
          <a:custGeom>
            <a:avLst/>
            <a:gdLst/>
            <a:ahLst/>
            <a:cxnLst/>
            <a:rect r="r" b="b" t="t" l="l"/>
            <a:pathLst>
              <a:path h="1605749" w="793232">
                <a:moveTo>
                  <a:pt x="0" y="0"/>
                </a:moveTo>
                <a:lnTo>
                  <a:pt x="793232" y="0"/>
                </a:lnTo>
                <a:lnTo>
                  <a:pt x="793232" y="1605750"/>
                </a:lnTo>
                <a:lnTo>
                  <a:pt x="0" y="1605750"/>
                </a:lnTo>
                <a:lnTo>
                  <a:pt x="0" y="0"/>
                </a:lnTo>
                <a:close/>
              </a:path>
            </a:pathLst>
          </a:custGeom>
          <a:blipFill>
            <a:blip r:embed="rId2"/>
            <a:stretch>
              <a:fillRect l="-206376" t="0" r="-201112" b="-102124"/>
            </a:stretch>
          </a:blipFill>
        </p:spPr>
      </p:sp>
      <p:sp>
        <p:nvSpPr>
          <p:cNvPr name="Freeform 4" id="4"/>
          <p:cNvSpPr/>
          <p:nvPr/>
        </p:nvSpPr>
        <p:spPr>
          <a:xfrm flipH="false" flipV="false" rot="0">
            <a:off x="5936368" y="7065471"/>
            <a:ext cx="802364" cy="1389375"/>
          </a:xfrm>
          <a:custGeom>
            <a:avLst/>
            <a:gdLst/>
            <a:ahLst/>
            <a:cxnLst/>
            <a:rect r="r" b="b" t="t" l="l"/>
            <a:pathLst>
              <a:path h="1389375" w="802364">
                <a:moveTo>
                  <a:pt x="0" y="0"/>
                </a:moveTo>
                <a:lnTo>
                  <a:pt x="802364" y="0"/>
                </a:lnTo>
                <a:lnTo>
                  <a:pt x="802364" y="1389375"/>
                </a:lnTo>
                <a:lnTo>
                  <a:pt x="0" y="1389375"/>
                </a:lnTo>
                <a:lnTo>
                  <a:pt x="0" y="0"/>
                </a:lnTo>
                <a:close/>
              </a:path>
            </a:pathLst>
          </a:custGeom>
          <a:blipFill>
            <a:blip r:embed="rId3"/>
            <a:stretch>
              <a:fillRect l="0" t="0" r="0" b="0"/>
            </a:stretch>
          </a:blipFill>
        </p:spPr>
      </p:sp>
      <p:sp>
        <p:nvSpPr>
          <p:cNvPr name="Freeform 5" id="5"/>
          <p:cNvSpPr/>
          <p:nvPr/>
        </p:nvSpPr>
        <p:spPr>
          <a:xfrm flipH="false" flipV="false" rot="0">
            <a:off x="16211022" y="91920"/>
            <a:ext cx="1321640" cy="1873560"/>
          </a:xfrm>
          <a:custGeom>
            <a:avLst/>
            <a:gdLst/>
            <a:ahLst/>
            <a:cxnLst/>
            <a:rect r="r" b="b" t="t" l="l"/>
            <a:pathLst>
              <a:path h="1873560" w="1321640">
                <a:moveTo>
                  <a:pt x="0" y="0"/>
                </a:moveTo>
                <a:lnTo>
                  <a:pt x="1321640" y="0"/>
                </a:lnTo>
                <a:lnTo>
                  <a:pt x="1321640" y="1873560"/>
                </a:lnTo>
                <a:lnTo>
                  <a:pt x="0" y="1873560"/>
                </a:lnTo>
                <a:lnTo>
                  <a:pt x="0" y="0"/>
                </a:lnTo>
                <a:close/>
              </a:path>
            </a:pathLst>
          </a:custGeom>
          <a:blipFill>
            <a:blip r:embed="rId4"/>
            <a:stretch>
              <a:fillRect l="0" t="0" r="0" b="0"/>
            </a:stretch>
          </a:blipFill>
        </p:spPr>
      </p:sp>
      <p:sp>
        <p:nvSpPr>
          <p:cNvPr name="Freeform 6" id="6"/>
          <p:cNvSpPr/>
          <p:nvPr/>
        </p:nvSpPr>
        <p:spPr>
          <a:xfrm flipH="false" flipV="false" rot="0">
            <a:off x="783622" y="241877"/>
            <a:ext cx="1613275" cy="1369267"/>
          </a:xfrm>
          <a:custGeom>
            <a:avLst/>
            <a:gdLst/>
            <a:ahLst/>
            <a:cxnLst/>
            <a:rect r="r" b="b" t="t" l="l"/>
            <a:pathLst>
              <a:path h="1369267" w="1613275">
                <a:moveTo>
                  <a:pt x="0" y="0"/>
                </a:moveTo>
                <a:lnTo>
                  <a:pt x="1613275" y="0"/>
                </a:lnTo>
                <a:lnTo>
                  <a:pt x="1613275" y="1369267"/>
                </a:lnTo>
                <a:lnTo>
                  <a:pt x="0" y="1369267"/>
                </a:lnTo>
                <a:lnTo>
                  <a:pt x="0" y="0"/>
                </a:lnTo>
                <a:close/>
              </a:path>
            </a:pathLst>
          </a:custGeom>
          <a:blipFill>
            <a:blip r:embed="rId5"/>
            <a:stretch>
              <a:fillRect l="0" t="0" r="0" b="0"/>
            </a:stretch>
          </a:blipFill>
        </p:spPr>
      </p:sp>
      <p:sp>
        <p:nvSpPr>
          <p:cNvPr name="Freeform 7" id="7"/>
          <p:cNvSpPr/>
          <p:nvPr/>
        </p:nvSpPr>
        <p:spPr>
          <a:xfrm flipH="false" flipV="false" rot="0">
            <a:off x="4534854" y="7211029"/>
            <a:ext cx="610893" cy="1634497"/>
          </a:xfrm>
          <a:custGeom>
            <a:avLst/>
            <a:gdLst/>
            <a:ahLst/>
            <a:cxnLst/>
            <a:rect r="r" b="b" t="t" l="l"/>
            <a:pathLst>
              <a:path h="1634497" w="610893">
                <a:moveTo>
                  <a:pt x="0" y="0"/>
                </a:moveTo>
                <a:lnTo>
                  <a:pt x="610893" y="0"/>
                </a:lnTo>
                <a:lnTo>
                  <a:pt x="610893" y="1634497"/>
                </a:lnTo>
                <a:lnTo>
                  <a:pt x="0" y="1634497"/>
                </a:lnTo>
                <a:lnTo>
                  <a:pt x="0" y="0"/>
                </a:lnTo>
                <a:close/>
              </a:path>
            </a:pathLst>
          </a:custGeom>
          <a:blipFill>
            <a:blip r:embed="rId6"/>
            <a:stretch>
              <a:fillRect l="0" t="0" r="0" b="0"/>
            </a:stretch>
          </a:blipFill>
        </p:spPr>
      </p:sp>
      <p:sp>
        <p:nvSpPr>
          <p:cNvPr name="Freeform 8" id="8"/>
          <p:cNvSpPr/>
          <p:nvPr/>
        </p:nvSpPr>
        <p:spPr>
          <a:xfrm flipH="false" flipV="false" rot="0">
            <a:off x="5696126" y="8454846"/>
            <a:ext cx="641424" cy="1606907"/>
          </a:xfrm>
          <a:custGeom>
            <a:avLst/>
            <a:gdLst/>
            <a:ahLst/>
            <a:cxnLst/>
            <a:rect r="r" b="b" t="t" l="l"/>
            <a:pathLst>
              <a:path h="1606907" w="641424">
                <a:moveTo>
                  <a:pt x="0" y="0"/>
                </a:moveTo>
                <a:lnTo>
                  <a:pt x="641424" y="0"/>
                </a:lnTo>
                <a:lnTo>
                  <a:pt x="641424" y="1606908"/>
                </a:lnTo>
                <a:lnTo>
                  <a:pt x="0" y="1606908"/>
                </a:lnTo>
                <a:lnTo>
                  <a:pt x="0" y="0"/>
                </a:lnTo>
                <a:close/>
              </a:path>
            </a:pathLst>
          </a:custGeom>
          <a:blipFill>
            <a:blip r:embed="rId7"/>
            <a:stretch>
              <a:fillRect l="0" t="0" r="0" b="0"/>
            </a:stretch>
          </a:blipFill>
        </p:spPr>
      </p:sp>
      <p:grpSp>
        <p:nvGrpSpPr>
          <p:cNvPr name="Group 9" id="9"/>
          <p:cNvGrpSpPr/>
          <p:nvPr/>
        </p:nvGrpSpPr>
        <p:grpSpPr>
          <a:xfrm rot="0">
            <a:off x="149055" y="7895663"/>
            <a:ext cx="3502016" cy="2114992"/>
            <a:chOff x="0" y="0"/>
            <a:chExt cx="4669355" cy="2819990"/>
          </a:xfrm>
        </p:grpSpPr>
        <p:grpSp>
          <p:nvGrpSpPr>
            <p:cNvPr name="Group 10" id="10"/>
            <p:cNvGrpSpPr/>
            <p:nvPr/>
          </p:nvGrpSpPr>
          <p:grpSpPr>
            <a:xfrm rot="0">
              <a:off x="0" y="0"/>
              <a:ext cx="4669355" cy="2819990"/>
              <a:chOff x="0" y="0"/>
              <a:chExt cx="1240464" cy="749160"/>
            </a:xfrm>
          </p:grpSpPr>
          <p:sp>
            <p:nvSpPr>
              <p:cNvPr name="Freeform 11" id="11"/>
              <p:cNvSpPr/>
              <p:nvPr/>
            </p:nvSpPr>
            <p:spPr>
              <a:xfrm flipH="false" flipV="false" rot="0">
                <a:off x="0" y="0"/>
                <a:ext cx="1240464" cy="749160"/>
              </a:xfrm>
              <a:custGeom>
                <a:avLst/>
                <a:gdLst/>
                <a:ahLst/>
                <a:cxnLst/>
                <a:rect r="r" b="b" t="t" l="l"/>
                <a:pathLst>
                  <a:path h="749160" w="1240464">
                    <a:moveTo>
                      <a:pt x="62211" y="0"/>
                    </a:moveTo>
                    <a:lnTo>
                      <a:pt x="1178253" y="0"/>
                    </a:lnTo>
                    <a:cubicBezTo>
                      <a:pt x="1194752" y="0"/>
                      <a:pt x="1210576" y="6554"/>
                      <a:pt x="1222243" y="18221"/>
                    </a:cubicBezTo>
                    <a:cubicBezTo>
                      <a:pt x="1233910" y="29888"/>
                      <a:pt x="1240464" y="45712"/>
                      <a:pt x="1240464" y="62211"/>
                    </a:cubicBezTo>
                    <a:lnTo>
                      <a:pt x="1240464" y="686949"/>
                    </a:lnTo>
                    <a:cubicBezTo>
                      <a:pt x="1240464" y="703449"/>
                      <a:pt x="1233910" y="719272"/>
                      <a:pt x="1222243" y="730939"/>
                    </a:cubicBezTo>
                    <a:cubicBezTo>
                      <a:pt x="1210576" y="742606"/>
                      <a:pt x="1194752" y="749160"/>
                      <a:pt x="1178253" y="749160"/>
                    </a:cubicBezTo>
                    <a:lnTo>
                      <a:pt x="62211" y="749160"/>
                    </a:lnTo>
                    <a:cubicBezTo>
                      <a:pt x="45712" y="749160"/>
                      <a:pt x="29888" y="742606"/>
                      <a:pt x="18221" y="730939"/>
                    </a:cubicBezTo>
                    <a:cubicBezTo>
                      <a:pt x="6554" y="719272"/>
                      <a:pt x="0" y="703449"/>
                      <a:pt x="0" y="686949"/>
                    </a:cubicBezTo>
                    <a:lnTo>
                      <a:pt x="0" y="62211"/>
                    </a:lnTo>
                    <a:cubicBezTo>
                      <a:pt x="0" y="45712"/>
                      <a:pt x="6554" y="29888"/>
                      <a:pt x="18221" y="18221"/>
                    </a:cubicBezTo>
                    <a:cubicBezTo>
                      <a:pt x="29888" y="6554"/>
                      <a:pt x="45712" y="0"/>
                      <a:pt x="62211" y="0"/>
                    </a:cubicBezTo>
                    <a:close/>
                  </a:path>
                </a:pathLst>
              </a:custGeom>
              <a:solidFill>
                <a:srgbClr val="FFFFFF"/>
              </a:solidFill>
              <a:ln cap="rnd">
                <a:noFill/>
                <a:prstDash val="solid"/>
                <a:round/>
              </a:ln>
            </p:spPr>
          </p:sp>
          <p:sp>
            <p:nvSpPr>
              <p:cNvPr name="TextBox 12" id="12"/>
              <p:cNvSpPr txBox="true"/>
              <p:nvPr/>
            </p:nvSpPr>
            <p:spPr>
              <a:xfrm>
                <a:off x="0" y="-9525"/>
                <a:ext cx="1240464" cy="758685"/>
              </a:xfrm>
              <a:prstGeom prst="rect">
                <a:avLst/>
              </a:prstGeom>
            </p:spPr>
            <p:txBody>
              <a:bodyPr anchor="ctr" rtlCol="false" tIns="254000" lIns="254000" bIns="254000" rIns="254000"/>
              <a:lstStyle/>
              <a:p>
                <a:pPr algn="l" marL="0" indent="0" lvl="0">
                  <a:lnSpc>
                    <a:spcPts val="2520"/>
                  </a:lnSpc>
                  <a:spcBef>
                    <a:spcPct val="0"/>
                  </a:spcBef>
                </a:pPr>
              </a:p>
            </p:txBody>
          </p:sp>
        </p:grpSp>
        <p:sp>
          <p:nvSpPr>
            <p:cNvPr name="TextBox 13" id="13"/>
            <p:cNvSpPr txBox="true"/>
            <p:nvPr/>
          </p:nvSpPr>
          <p:spPr>
            <a:xfrm rot="0">
              <a:off x="512142" y="457495"/>
              <a:ext cx="3645070" cy="1905000"/>
            </a:xfrm>
            <a:prstGeom prst="rect">
              <a:avLst/>
            </a:prstGeom>
          </p:spPr>
          <p:txBody>
            <a:bodyPr anchor="t" rtlCol="false" tIns="0" lIns="0" bIns="0" rIns="0">
              <a:spAutoFit/>
            </a:bodyPr>
            <a:lstStyle/>
            <a:p>
              <a:pPr algn="ctr" marL="0" indent="0" lvl="0">
                <a:lnSpc>
                  <a:spcPts val="1920"/>
                </a:lnSpc>
                <a:spcBef>
                  <a:spcPct val="0"/>
                </a:spcBef>
              </a:pPr>
              <a:r>
                <a:rPr lang="en-US" sz="1600">
                  <a:solidFill>
                    <a:srgbClr val="3A3A66"/>
                  </a:solidFill>
                  <a:latin typeface="Open Sauce 2 Bold"/>
                </a:rPr>
                <a:t>pastikan Anda telah mendefinisikan fungsi tampilkan() agar dapat menampilkan data yang diterima dari query SQL ke antarmuka pengguna.</a:t>
              </a:r>
            </a:p>
          </p:txBody>
        </p:sp>
      </p:grpSp>
      <p:sp>
        <p:nvSpPr>
          <p:cNvPr name="Freeform 14" id="14"/>
          <p:cNvSpPr/>
          <p:nvPr/>
        </p:nvSpPr>
        <p:spPr>
          <a:xfrm flipH="false" flipV="false" rot="0">
            <a:off x="0" y="2156471"/>
            <a:ext cx="9069708" cy="4828318"/>
          </a:xfrm>
          <a:custGeom>
            <a:avLst/>
            <a:gdLst/>
            <a:ahLst/>
            <a:cxnLst/>
            <a:rect r="r" b="b" t="t" l="l"/>
            <a:pathLst>
              <a:path h="4828318" w="9069708">
                <a:moveTo>
                  <a:pt x="0" y="0"/>
                </a:moveTo>
                <a:lnTo>
                  <a:pt x="9069708" y="0"/>
                </a:lnTo>
                <a:lnTo>
                  <a:pt x="9069708" y="4828319"/>
                </a:lnTo>
                <a:lnTo>
                  <a:pt x="0" y="4828319"/>
                </a:lnTo>
                <a:lnTo>
                  <a:pt x="0" y="0"/>
                </a:lnTo>
                <a:close/>
              </a:path>
            </a:pathLst>
          </a:custGeom>
          <a:blipFill>
            <a:blip r:embed="rId8"/>
            <a:stretch>
              <a:fillRect l="0" t="0" r="0" b="0"/>
            </a:stretch>
          </a:blipFill>
        </p:spPr>
      </p:sp>
      <p:grpSp>
        <p:nvGrpSpPr>
          <p:cNvPr name="Group 15" id="15"/>
          <p:cNvGrpSpPr/>
          <p:nvPr/>
        </p:nvGrpSpPr>
        <p:grpSpPr>
          <a:xfrm rot="0">
            <a:off x="9592112" y="2405368"/>
            <a:ext cx="8695888" cy="7881632"/>
            <a:chOff x="0" y="0"/>
            <a:chExt cx="2290275" cy="2075821"/>
          </a:xfrm>
        </p:grpSpPr>
        <p:sp>
          <p:nvSpPr>
            <p:cNvPr name="Freeform 16" id="16"/>
            <p:cNvSpPr/>
            <p:nvPr/>
          </p:nvSpPr>
          <p:spPr>
            <a:xfrm flipH="false" flipV="false" rot="0">
              <a:off x="0" y="0"/>
              <a:ext cx="2290275" cy="2075821"/>
            </a:xfrm>
            <a:custGeom>
              <a:avLst/>
              <a:gdLst/>
              <a:ahLst/>
              <a:cxnLst/>
              <a:rect r="r" b="b" t="t" l="l"/>
              <a:pathLst>
                <a:path h="2075821" w="2290275">
                  <a:moveTo>
                    <a:pt x="0" y="0"/>
                  </a:moveTo>
                  <a:lnTo>
                    <a:pt x="2290275" y="0"/>
                  </a:lnTo>
                  <a:lnTo>
                    <a:pt x="2290275" y="2075821"/>
                  </a:lnTo>
                  <a:lnTo>
                    <a:pt x="0" y="2075821"/>
                  </a:lnTo>
                  <a:close/>
                </a:path>
              </a:pathLst>
            </a:custGeom>
            <a:solidFill>
              <a:srgbClr val="DDEBD3"/>
            </a:solidFill>
          </p:spPr>
        </p:sp>
        <p:sp>
          <p:nvSpPr>
            <p:cNvPr name="TextBox 17" id="17"/>
            <p:cNvSpPr txBox="true"/>
            <p:nvPr/>
          </p:nvSpPr>
          <p:spPr>
            <a:xfrm>
              <a:off x="0" y="9525"/>
              <a:ext cx="2290275" cy="2066296"/>
            </a:xfrm>
            <a:prstGeom prst="rect">
              <a:avLst/>
            </a:prstGeom>
          </p:spPr>
          <p:txBody>
            <a:bodyPr anchor="ctr" rtlCol="false" tIns="50800" lIns="50800" bIns="50800" rIns="50800"/>
            <a:lstStyle/>
            <a:p>
              <a:pPr marL="483346" indent="-241673" lvl="1">
                <a:lnSpc>
                  <a:spcPts val="2686"/>
                </a:lnSpc>
                <a:buFont typeface="Arial"/>
                <a:buChar char="•"/>
              </a:pPr>
              <a:r>
                <a:rPr lang="en-US" sz="2238">
                  <a:solidFill>
                    <a:srgbClr val="000000"/>
                  </a:solidFill>
                  <a:latin typeface="Open Sauce 2 Bold"/>
                </a:rPr>
                <a:t>Fungsi lihat() berperan dalam menampilkan data dari tabel datasewa berdasarkan nomor antrian tertentu.</a:t>
              </a:r>
            </a:p>
            <a:p>
              <a:pPr marL="483346" indent="-241673" lvl="1">
                <a:lnSpc>
                  <a:spcPts val="2686"/>
                </a:lnSpc>
                <a:buFont typeface="Arial"/>
                <a:buChar char="•"/>
              </a:pPr>
              <a:r>
                <a:rPr lang="en-US" sz="2238">
                  <a:solidFill>
                    <a:srgbClr val="000000"/>
                  </a:solidFill>
                  <a:latin typeface="Open Sauce 2 Bold"/>
                </a:rPr>
                <a:t>Pertama-tama, fungsi ini membuka koneksi ke database MySQL menggunakan MySQLdb.</a:t>
              </a:r>
            </a:p>
            <a:p>
              <a:pPr marL="483346" indent="-241673" lvl="1">
                <a:lnSpc>
                  <a:spcPts val="2686"/>
                </a:lnSpc>
                <a:buFont typeface="Arial"/>
                <a:buChar char="•"/>
              </a:pPr>
              <a:r>
                <a:rPr lang="en-US" sz="2238">
                  <a:solidFill>
                    <a:srgbClr val="000000"/>
                  </a:solidFill>
                  <a:latin typeface="Open Sauce 2 Bold"/>
                </a:rPr>
                <a:t>Selanjutnya, nomor antrian diperoleh dari elemen antarmuka pengguna dengan menggunakan e_antri.get().</a:t>
              </a:r>
            </a:p>
            <a:p>
              <a:pPr marL="483346" indent="-241673" lvl="1">
                <a:lnSpc>
                  <a:spcPts val="2686"/>
                </a:lnSpc>
                <a:buFont typeface="Arial"/>
                <a:buChar char="•"/>
              </a:pPr>
              <a:r>
                <a:rPr lang="en-US" sz="2238">
                  <a:solidFill>
                    <a:srgbClr val="000000"/>
                  </a:solidFill>
                  <a:latin typeface="Open Sauce 2 Bold"/>
                </a:rPr>
                <a:t>Setelah itu, dibuat sebuah perintah SQL sql_select untuk melakukan SELECT data dari tabel datasewa berdasarkan nomor antrian yang telah diperoleh.</a:t>
              </a:r>
            </a:p>
            <a:p>
              <a:pPr marL="483346" indent="-241673" lvl="1">
                <a:lnSpc>
                  <a:spcPts val="2686"/>
                </a:lnSpc>
                <a:buFont typeface="Arial"/>
                <a:buChar char="•"/>
              </a:pPr>
              <a:r>
                <a:rPr lang="en-US" sz="2238">
                  <a:solidFill>
                    <a:srgbClr val="000000"/>
                  </a:solidFill>
                  <a:latin typeface="Open Sauce 2 Bold"/>
                </a:rPr>
                <a:t>Kemudian, perintah SQL dieksekusi menggunakan cursor.execute(sql_select).</a:t>
              </a:r>
            </a:p>
            <a:p>
              <a:pPr marL="483346" indent="-241673" lvl="1">
                <a:lnSpc>
                  <a:spcPts val="2686"/>
                </a:lnSpc>
                <a:buFont typeface="Arial"/>
                <a:buChar char="•"/>
              </a:pPr>
              <a:r>
                <a:rPr lang="en-US" sz="2238">
                  <a:solidFill>
                    <a:srgbClr val="000000"/>
                  </a:solidFill>
                  <a:latin typeface="Open Sauce 2 Bold"/>
                </a:rPr>
                <a:t>Jika eksekusi berhasil, cursor.fetchone() digunakan untuk mengambil satu baris data yang sesuai dengan kriteria pencarian.</a:t>
              </a:r>
            </a:p>
            <a:p>
              <a:pPr marL="483346" indent="-241673" lvl="1">
                <a:lnSpc>
                  <a:spcPts val="2686"/>
                </a:lnSpc>
                <a:buFont typeface="Arial"/>
                <a:buChar char="•"/>
              </a:pPr>
              <a:r>
                <a:rPr lang="en-US" sz="2238">
                  <a:solidFill>
                    <a:srgbClr val="000000"/>
                  </a:solidFill>
                  <a:latin typeface="Open Sauce 2 Bold"/>
                </a:rPr>
                <a:t>Setelah data diperoleh, koneksi dan cursor ditutup (cursor.close() dan db.close()).</a:t>
              </a:r>
            </a:p>
            <a:p>
              <a:pPr marL="483346" indent="-241673" lvl="1">
                <a:lnSpc>
                  <a:spcPts val="2686"/>
                </a:lnSpc>
                <a:buFont typeface="Arial"/>
                <a:buChar char="•"/>
              </a:pPr>
              <a:r>
                <a:rPr lang="en-US" sz="2238">
                  <a:solidFill>
                    <a:srgbClr val="000000"/>
                  </a:solidFill>
                  <a:latin typeface="Open Sauce 2 Bold"/>
                </a:rPr>
                <a:t>Data yang telah ditemukan kemudian diteruskan ke fungsi tampilkan() untuk ditampilkan di antarmuka pengguna.</a:t>
              </a:r>
            </a:p>
            <a:p>
              <a:pPr marL="483346" indent="-241673" lvl="1">
                <a:lnSpc>
                  <a:spcPts val="2686"/>
                </a:lnSpc>
                <a:buFont typeface="Arial"/>
                <a:buChar char="•"/>
              </a:pPr>
              <a:r>
                <a:rPr lang="en-US" sz="2238">
                  <a:solidFill>
                    <a:srgbClr val="000000"/>
                  </a:solidFill>
                  <a:latin typeface="Open Sauce 2 Bold"/>
                </a:rPr>
                <a:t>Jika terjadi kesalahan pada saat eksekusi query, pesan error akan ditampilkan menggunakan messagebox.showerror().</a:t>
              </a:r>
            </a:p>
            <a:p>
              <a:pPr>
                <a:lnSpc>
                  <a:spcPts val="2686"/>
                </a:lnSpc>
              </a:pPr>
            </a:p>
          </p:txBody>
        </p:sp>
      </p:grpSp>
      <p:sp>
        <p:nvSpPr>
          <p:cNvPr name="TextBox 18" id="18"/>
          <p:cNvSpPr txBox="true"/>
          <p:nvPr/>
        </p:nvSpPr>
        <p:spPr>
          <a:xfrm rot="0">
            <a:off x="3651071" y="597898"/>
            <a:ext cx="10985857" cy="647700"/>
          </a:xfrm>
          <a:prstGeom prst="rect">
            <a:avLst/>
          </a:prstGeom>
        </p:spPr>
        <p:txBody>
          <a:bodyPr anchor="t" rtlCol="false" tIns="0" lIns="0" bIns="0" rIns="0">
            <a:spAutoFit/>
          </a:bodyPr>
          <a:lstStyle/>
          <a:p>
            <a:pPr algn="ctr" marL="0" indent="0" lvl="1">
              <a:lnSpc>
                <a:spcPts val="5039"/>
              </a:lnSpc>
              <a:spcBef>
                <a:spcPct val="0"/>
              </a:spcBef>
            </a:pPr>
            <a:r>
              <a:rPr lang="en-US" sz="4199">
                <a:solidFill>
                  <a:srgbClr val="FFFFFF"/>
                </a:solidFill>
                <a:latin typeface="Open Sauce 2 Heavy"/>
              </a:rPr>
              <a:t>DEF LIHAT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DAF40YfyAFw</dc:identifier>
  <dcterms:modified xsi:type="dcterms:W3CDTF">2011-08-01T06:04:30Z</dcterms:modified>
  <cp:revision>1</cp:revision>
  <dc:title>Building Electric Circuits Activity Science Presentation in Light Green Blue Colorful Style</dc:title>
</cp:coreProperties>
</file>